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90" r:id="rId2"/>
    <p:sldMasterId id="2147483696" r:id="rId3"/>
  </p:sldMasterIdLst>
  <p:notesMasterIdLst>
    <p:notesMasterId r:id="rId6"/>
  </p:notesMasterIdLst>
  <p:sldIdLst>
    <p:sldId id="3316" r:id="rId4"/>
    <p:sldId id="3318" r:id="rId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1DED442-69C8-4C46-A85D-6D3A1479C1D0}">
          <p14:sldIdLst>
            <p14:sldId id="3316"/>
            <p14:sldId id="3318"/>
          </p14:sldIdLst>
        </p14:section>
      </p14:sectionLst>
    </p:ex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3300"/>
    <a:srgbClr val="FFCCCC"/>
    <a:srgbClr val="FFCCFF"/>
    <a:srgbClr val="FF6699"/>
    <a:srgbClr val="FF66CC"/>
    <a:srgbClr val="FF99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77" autoAdjust="0"/>
    <p:restoredTop sz="86179" autoAdjust="0"/>
  </p:normalViewPr>
  <p:slideViewPr>
    <p:cSldViewPr snapToGrid="0" showGuides="1">
      <p:cViewPr varScale="1">
        <p:scale>
          <a:sx n="74" d="100"/>
          <a:sy n="74" d="100"/>
        </p:scale>
        <p:origin x="750" y="72"/>
      </p:cViewPr>
      <p:guideLst>
        <p:guide orient="horz" pos="2160"/>
        <p:guide pos="312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443992690570241"/>
          <c:y val="0.19279029323131999"/>
          <c:w val="0.51857919175438516"/>
          <c:h val="0.80720970676867998"/>
        </c:manualLayout>
      </c:layout>
      <c:pieChart>
        <c:varyColors val="1"/>
        <c:ser>
          <c:idx val="0"/>
          <c:order val="0"/>
          <c:tx>
            <c:strRef>
              <c:f>Sheet1!$B$1</c:f>
              <c:strCache>
                <c:ptCount val="1"/>
                <c:pt idx="0">
                  <c:v>列1</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C545-47D4-BDF2-47886EF6AAE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2-C545-47D4-BDF2-47886EF6AAE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3-C545-47D4-BDF2-47886EF6AAEF}"/>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1AD5-4F2D-BCFD-E9DFCDB123A5}"/>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1AD5-4F2D-BCFD-E9DFCDB123A5}"/>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1AD5-4F2D-BCFD-E9DFCDB123A5}"/>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1AD5-4F2D-BCFD-E9DFCDB123A5}"/>
              </c:ext>
            </c:extLst>
          </c:dPt>
          <c:dLbls>
            <c:dLbl>
              <c:idx val="0"/>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r>
                      <a:rPr lang="zh-TW" altLang="en-US" dirty="0">
                        <a:latin typeface="ＭＳ Ｐゴシック" panose="020B0600070205080204" pitchFamily="50" charset="-128"/>
                        <a:ea typeface="ＭＳ Ｐゴシック" panose="020B0600070205080204" pitchFamily="50" charset="-128"/>
                      </a:rPr>
                      <a:t>公費負担</a:t>
                    </a:r>
                  </a:p>
                  <a:p>
                    <a:pPr>
                      <a:defRPr sz="1100">
                        <a:latin typeface="ＭＳ Ｐゴシック" panose="020B0600070205080204" pitchFamily="50" charset="-128"/>
                        <a:ea typeface="ＭＳ Ｐゴシック" panose="020B0600070205080204" pitchFamily="50" charset="-128"/>
                      </a:defRPr>
                    </a:pPr>
                    <a:r>
                      <a:rPr lang="zh-TW" altLang="en-US" dirty="0">
                        <a:latin typeface="ＭＳ Ｐゴシック" panose="020B0600070205080204" pitchFamily="50" charset="-128"/>
                        <a:ea typeface="ＭＳ Ｐゴシック" panose="020B0600070205080204" pitchFamily="50" charset="-128"/>
                      </a:rPr>
                      <a:t>医療制度</a:t>
                    </a:r>
                  </a:p>
                  <a:p>
                    <a:pPr>
                      <a:defRPr sz="1100">
                        <a:latin typeface="ＭＳ Ｐゴシック" panose="020B0600070205080204" pitchFamily="50" charset="-128"/>
                        <a:ea typeface="ＭＳ Ｐゴシック" panose="020B0600070205080204" pitchFamily="50" charset="-128"/>
                      </a:defRPr>
                    </a:pPr>
                    <a:fld id="{027422C3-2A3B-44CD-952E-959D976DF25E}" type="VALUE">
                      <a:rPr lang="en-US" altLang="zh-TW" smtClean="0">
                        <a:latin typeface="ＭＳ Ｐゴシック" panose="020B0600070205080204" pitchFamily="50" charset="-128"/>
                        <a:ea typeface="ＭＳ Ｐゴシック" panose="020B0600070205080204" pitchFamily="50" charset="-128"/>
                      </a:rPr>
                      <a:pPr>
                        <a:defRPr sz="1100">
                          <a:latin typeface="ＭＳ Ｐゴシック" panose="020B0600070205080204" pitchFamily="50" charset="-128"/>
                          <a:ea typeface="ＭＳ Ｐゴシック" panose="020B0600070205080204" pitchFamily="50" charset="-128"/>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545-47D4-BDF2-47886EF6AAEF}"/>
                </c:ext>
                <c:ext xmlns:c15="http://schemas.microsoft.com/office/drawing/2012/chart" uri="{CE6537A1-D6FC-4f65-9D91-7224C49458BB}">
                  <c15:dlblFieldTable/>
                  <c15:showDataLabelsRange val="0"/>
                </c:ext>
              </c:extLst>
            </c:dLbl>
            <c:dLbl>
              <c:idx val="1"/>
              <c:layout>
                <c:manualLayout>
                  <c:x val="0.16285450514643027"/>
                  <c:y val="-0.11387245218410275"/>
                </c:manualLayout>
              </c:layout>
              <c:tx>
                <c:rich>
                  <a:bodyPr/>
                  <a:lstStyle/>
                  <a:p>
                    <a:r>
                      <a:rPr lang="ja-JP" altLang="en-US" dirty="0"/>
                      <a:t>小児慢性</a:t>
                    </a:r>
                  </a:p>
                  <a:p>
                    <a:r>
                      <a:rPr lang="ja-JP" altLang="en-US" dirty="0"/>
                      <a:t>特定疾患</a:t>
                    </a:r>
                  </a:p>
                  <a:p>
                    <a:fld id="{959C962B-6827-4F52-A3E6-C478422CD209}" type="VALUE">
                      <a:rPr lang="en-US" altLang="ja-JP" smtClean="0"/>
                      <a:pPr/>
                      <a:t>[値]</a:t>
                    </a:fld>
                    <a:endParaRPr lang="ja-JP" alt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C545-47D4-BDF2-47886EF6AAEF}"/>
                </c:ext>
                <c:ext xmlns:c15="http://schemas.microsoft.com/office/drawing/2012/chart" uri="{CE6537A1-D6FC-4f65-9D91-7224C49458BB}">
                  <c15:dlblFieldTable/>
                  <c15:showDataLabelsRange val="0"/>
                </c:ext>
              </c:extLst>
            </c:dLbl>
            <c:dLbl>
              <c:idx val="2"/>
              <c:layout>
                <c:manualLayout>
                  <c:x val="0.16053357079704128"/>
                  <c:y val="0.10377713006205228"/>
                </c:manualLayout>
              </c:layout>
              <c:tx>
                <c:rich>
                  <a:bodyPr/>
                  <a:lstStyle/>
                  <a:p>
                    <a:r>
                      <a:rPr lang="ja-JP" altLang="en-US" dirty="0"/>
                      <a:t>重度心身</a:t>
                    </a:r>
                  </a:p>
                  <a:p>
                    <a:r>
                      <a:rPr lang="ja-JP" altLang="en-US" dirty="0"/>
                      <a:t>障害</a:t>
                    </a:r>
                    <a:fld id="{D2F8AC14-C270-4DD4-836B-69C97CA1243A}" type="VALUE">
                      <a:rPr lang="en-US" altLang="ja-JP" smtClean="0"/>
                      <a:pPr/>
                      <a:t>[値]</a:t>
                    </a:fld>
                    <a:endParaRPr lang="ja-JP" altLang="en-US" dirty="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C545-47D4-BDF2-47886EF6AAEF}"/>
                </c:ex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Sheet1!$A$2:$A$8</c:f>
              <c:strCache>
                <c:ptCount val="7"/>
                <c:pt idx="0">
                  <c:v>公費負担医療</c:v>
                </c:pt>
                <c:pt idx="1">
                  <c:v>小児慢性特定疾患</c:v>
                </c:pt>
                <c:pt idx="2">
                  <c:v>重度心身障害</c:v>
                </c:pt>
                <c:pt idx="3">
                  <c:v>子ども医療助成</c:v>
                </c:pt>
                <c:pt idx="4">
                  <c:v>生活保護</c:v>
                </c:pt>
                <c:pt idx="5">
                  <c:v>免除</c:v>
                </c:pt>
                <c:pt idx="6">
                  <c:v>制度利用なし</c:v>
                </c:pt>
              </c:strCache>
            </c:strRef>
          </c:cat>
          <c:val>
            <c:numRef>
              <c:f>Sheet1!$B$2:$B$8</c:f>
              <c:numCache>
                <c:formatCode>General</c:formatCode>
                <c:ptCount val="7"/>
                <c:pt idx="0">
                  <c:v>51</c:v>
                </c:pt>
                <c:pt idx="1">
                  <c:v>12</c:v>
                </c:pt>
                <c:pt idx="2">
                  <c:v>14</c:v>
                </c:pt>
                <c:pt idx="3">
                  <c:v>3</c:v>
                </c:pt>
                <c:pt idx="4">
                  <c:v>3</c:v>
                </c:pt>
                <c:pt idx="5">
                  <c:v>1</c:v>
                </c:pt>
                <c:pt idx="6">
                  <c:v>1</c:v>
                </c:pt>
              </c:numCache>
            </c:numRef>
          </c:val>
          <c:extLst xmlns:c16r2="http://schemas.microsoft.com/office/drawing/2015/06/chart">
            <c:ext xmlns:c16="http://schemas.microsoft.com/office/drawing/2014/chart" uri="{C3380CC4-5D6E-409C-BE32-E72D297353CC}">
              <c16:uniqueId val="{00000000-C545-47D4-BDF2-47886EF6AAE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atin typeface="ＭＳ Ｐゴシック" panose="020B0600070205080204" pitchFamily="50" charset="-128"/>
                <a:ea typeface="ＭＳ Ｐゴシック" panose="020B0600070205080204" pitchFamily="50" charset="-128"/>
              </a:defRPr>
            </a:lvl1pPr>
          </a:lstStyle>
          <a:p>
            <a:fld id="{157E1363-F9CD-42EF-AC7E-C7DBEAD33242}" type="datetimeFigureOut">
              <a:rPr lang="ja-JP" altLang="en-US" smtClean="0"/>
              <a:pPr/>
              <a:t>2020/11/26</a:t>
            </a:fld>
            <a:endParaRPr lang="ja-JP" altLang="en-US" dirty="0"/>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atin typeface="ＭＳ Ｐゴシック" panose="020B0600070205080204" pitchFamily="50" charset="-128"/>
                <a:ea typeface="ＭＳ Ｐゴシック" panose="020B0600070205080204" pitchFamily="50" charset="-128"/>
              </a:defRPr>
            </a:lvl1pPr>
          </a:lstStyle>
          <a:p>
            <a:fld id="{6222C112-D4B4-47D0-A04D-73935BDF3CB6}" type="slidenum">
              <a:rPr lang="ja-JP" altLang="en-US" smtClean="0"/>
              <a:pPr/>
              <a:t>‹#›</a:t>
            </a:fld>
            <a:endParaRPr lang="ja-JP" altLang="en-US" dirty="0"/>
          </a:p>
        </p:txBody>
      </p:sp>
    </p:spTree>
    <p:extLst>
      <p:ext uri="{BB962C8B-B14F-4D97-AF65-F5344CB8AC3E}">
        <p14:creationId xmlns:p14="http://schemas.microsoft.com/office/powerpoint/2010/main" val="859501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defTabSz="914400" rtl="0" eaLnBrk="1" latinLnBrk="0" hangingPunct="1">
      <a:defRPr kumimoji="1"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3C2A298-4251-457A-8507-1BFDC552D0E0}"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729176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676" y="2130426"/>
            <a:ext cx="8418648"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824" y="3886200"/>
            <a:ext cx="693435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52A3152F-D73F-481F-BDE7-2D228C48A1F7}" type="datetime1">
              <a:rPr lang="ja-JP" altLang="en-US" smtClean="0">
                <a:solidFill>
                  <a:prstClr val="black">
                    <a:tint val="75000"/>
                  </a:prstClr>
                </a:solidFill>
              </a:rPr>
              <a:t>2020/11/26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17C4E106-E4D4-4543-B6B1-4D754DB78274}"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9961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688506-7489-4C78-B02C-99C2F0D2369A}" type="datetime1">
              <a:rPr lang="ja-JP" altLang="en-US" smtClean="0">
                <a:solidFill>
                  <a:prstClr val="black">
                    <a:tint val="75000"/>
                  </a:prstClr>
                </a:solidFill>
              </a:rPr>
              <a:pPr/>
              <a:t>2020/11/26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4262661-6423-4BDD-8550-8F2AA385180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37430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游ゴシック Light" panose="020B0300000000000000" pitchFamily="50" charset="-128"/>
                <a:ea typeface="游ゴシック Light" panose="020B0300000000000000" pitchFamily="50" charset="-128"/>
                <a:cs typeface="游ゴシック Light" panose="020B0300000000000000"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45488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688506-7489-4C78-B02C-99C2F0D2369A}" type="datetime1">
              <a:rPr lang="ja-JP" altLang="en-US" smtClean="0">
                <a:solidFill>
                  <a:prstClr val="black">
                    <a:tint val="75000"/>
                  </a:prstClr>
                </a:solidFill>
              </a:rPr>
              <a:pPr/>
              <a:t>2020/11/26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4262661-6423-4BDD-8550-8F2AA385180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842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BCAC9E0-7CC7-4114-A3DA-4DD6BE0C304F}" type="datetime1">
              <a:rPr lang="ja-JP" altLang="en-US" smtClean="0">
                <a:solidFill>
                  <a:prstClr val="black">
                    <a:tint val="75000"/>
                  </a:prstClr>
                </a:solidFill>
              </a:rPr>
              <a:t>2020/11/26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099300" y="6356351"/>
            <a:ext cx="2311400" cy="365125"/>
          </a:xfrm>
        </p:spPr>
        <p:txBody>
          <a:bodyPr/>
          <a:lstStyle>
            <a:lvl1pPr>
              <a:defRPr sz="2000">
                <a:solidFill>
                  <a:schemeClr val="tx1"/>
                </a:solidFill>
              </a:defRPr>
            </a:lvl1pPr>
          </a:lstStyle>
          <a:p>
            <a:fld id="{A8E17773-95D8-4384-8A12-AD410B0BCF1E}" type="slidenum">
              <a:rPr lang="ja-JP" altLang="en-US" smtClean="0"/>
              <a:pPr/>
              <a:t>‹#›</a:t>
            </a:fld>
            <a:endParaRPr lang="ja-JP" altLang="en-US"/>
          </a:p>
        </p:txBody>
      </p:sp>
    </p:spTree>
    <p:extLst>
      <p:ext uri="{BB962C8B-B14F-4D97-AF65-F5344CB8AC3E}">
        <p14:creationId xmlns:p14="http://schemas.microsoft.com/office/powerpoint/2010/main" val="9539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676" y="2130426"/>
            <a:ext cx="8418648"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824" y="3886200"/>
            <a:ext cx="693435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95337" y="6357020"/>
            <a:ext cx="2311400" cy="365125"/>
          </a:xfrm>
          <a:prstGeom prst="rect">
            <a:avLst/>
          </a:prstGeom>
        </p:spPr>
        <p:txBody>
          <a:bodyPr/>
          <a:lstStyle/>
          <a:p>
            <a:pPr>
              <a:defRPr/>
            </a:pPr>
            <a:fld id="{52A3152F-D73F-481F-BDE7-2D228C48A1F7}" type="datetime1">
              <a:rPr lang="ja-JP" altLang="en-US" smtClean="0">
                <a:solidFill>
                  <a:prstClr val="black">
                    <a:tint val="75000"/>
                  </a:prstClr>
                </a:solidFill>
              </a:rPr>
              <a:t>2020/11/26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a:xfrm>
            <a:off x="3384562" y="6357020"/>
            <a:ext cx="3136900" cy="365125"/>
          </a:xfrm>
          <a:prstGeom prst="rect">
            <a:avLst/>
          </a:prstGeom>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466136" y="6357020"/>
            <a:ext cx="2311400" cy="365125"/>
          </a:xfrm>
        </p:spPr>
        <p:txBody>
          <a:bodyPr/>
          <a:lstStyle>
            <a:lvl1pPr>
              <a:defRPr sz="2400"/>
            </a:lvl1pPr>
          </a:lstStyle>
          <a:p>
            <a:pPr>
              <a:defRPr/>
            </a:pPr>
            <a:fld id="{17C4E106-E4D4-4543-B6B1-4D754DB78274}"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0811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394128" y="6357020"/>
            <a:ext cx="2311400" cy="365125"/>
          </a:xfrm>
        </p:spPr>
        <p:txBody>
          <a:bodyPr/>
          <a:lstStyle/>
          <a:p>
            <a:fld id="{54262661-6423-4BDD-8550-8F2AA385180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4052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676" y="2130514"/>
            <a:ext cx="8418648"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824" y="3886200"/>
            <a:ext cx="693435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52A3152F-D73F-481F-BDE7-2D228C48A1F7}" type="datetime1">
              <a:rPr lang="ja-JP" altLang="en-US" smtClean="0">
                <a:solidFill>
                  <a:prstClr val="black">
                    <a:tint val="75000"/>
                  </a:prstClr>
                </a:solidFill>
              </a:rPr>
              <a:t>2020/11/26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17C4E106-E4D4-4543-B6B1-4D754DB78274}"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5629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p>
            <a:fld id="{C527F072-A498-4B8D-BE08-61CA3FF24D6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21753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BCAC9E0-7CC7-4114-A3DA-4DD6BE0C304F}" type="datetime1">
              <a:rPr lang="ja-JP" altLang="en-US" smtClean="0">
                <a:solidFill>
                  <a:prstClr val="black">
                    <a:tint val="75000"/>
                  </a:prstClr>
                </a:solidFill>
              </a:rPr>
              <a:t>2020/11/26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099300" y="6356351"/>
            <a:ext cx="2311400" cy="365125"/>
          </a:xfrm>
        </p:spPr>
        <p:txBody>
          <a:bodyPr/>
          <a:lstStyle>
            <a:lvl1pPr>
              <a:defRPr sz="2000">
                <a:solidFill>
                  <a:schemeClr val="tx1"/>
                </a:solidFill>
              </a:defRPr>
            </a:lvl1pPr>
          </a:lstStyle>
          <a:p>
            <a:fld id="{A8E17773-95D8-4384-8A12-AD410B0BCF1E}" type="slidenum">
              <a:rPr lang="ja-JP" altLang="en-US" smtClean="0"/>
              <a:pPr/>
              <a:t>‹#›</a:t>
            </a:fld>
            <a:endParaRPr lang="ja-JP" altLang="en-US"/>
          </a:p>
        </p:txBody>
      </p:sp>
    </p:spTree>
    <p:extLst>
      <p:ext uri="{BB962C8B-B14F-4D97-AF65-F5344CB8AC3E}">
        <p14:creationId xmlns:p14="http://schemas.microsoft.com/office/powerpoint/2010/main" val="411941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theme" Target="../theme/theme3.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13" y="274638"/>
            <a:ext cx="8915400" cy="1143000"/>
          </a:xfrm>
          <a:prstGeom prst="rect">
            <a:avLst/>
          </a:prstGeom>
          <a:noFill/>
          <a:ln w="9525">
            <a:noFill/>
            <a:miter lim="800000"/>
            <a:headEnd/>
            <a:tailEnd/>
          </a:ln>
        </p:spPr>
        <p:txBody>
          <a:bodyPr vert="horz" wrap="square" lIns="90982" tIns="45499" rIns="90982" bIns="45499"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13" y="1600234"/>
            <a:ext cx="8915400" cy="4525963"/>
          </a:xfrm>
          <a:prstGeom prst="rect">
            <a:avLst/>
          </a:prstGeom>
          <a:noFill/>
          <a:ln w="9525">
            <a:noFill/>
            <a:miter lim="800000"/>
            <a:headEnd/>
            <a:tailEnd/>
          </a:ln>
        </p:spPr>
        <p:txBody>
          <a:bodyPr vert="horz" wrap="square" lIns="90982" tIns="45499" rIns="90982" bIns="4549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37" y="6357020"/>
            <a:ext cx="2311400" cy="365125"/>
          </a:xfrm>
          <a:prstGeom prst="rect">
            <a:avLst/>
          </a:prstGeom>
        </p:spPr>
        <p:txBody>
          <a:bodyPr vert="horz" lIns="90982" tIns="45499" rIns="90982" bIns="45499" rtlCol="0" anchor="ctr"/>
          <a:lstStyle>
            <a:lvl1pPr algn="l">
              <a:defRPr sz="1200">
                <a:solidFill>
                  <a:schemeClr val="tx1">
                    <a:tint val="75000"/>
                  </a:schemeClr>
                </a:solidFill>
                <a:latin typeface="游ゴシック Light" panose="020B0300000000000000" pitchFamily="50" charset="-128"/>
                <a:ea typeface="ＭＳ Ｐゴシック" charset="-128"/>
              </a:defRPr>
            </a:lvl1pPr>
          </a:lstStyle>
          <a:p>
            <a:pPr>
              <a:defRPr/>
            </a:pPr>
            <a:fld id="{7961343B-03CC-4DD5-8EC3-A61693CB0E77}" type="datetime1">
              <a:rPr lang="ja-JP" altLang="en-US" smtClean="0">
                <a:solidFill>
                  <a:prstClr val="black">
                    <a:tint val="75000"/>
                  </a:prstClr>
                </a:solidFill>
              </a:rPr>
              <a:pPr>
                <a:defRPr/>
              </a:pPr>
              <a:t>2020/11/26</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62" y="6357020"/>
            <a:ext cx="3136900" cy="365125"/>
          </a:xfrm>
          <a:prstGeom prst="rect">
            <a:avLst/>
          </a:prstGeom>
        </p:spPr>
        <p:txBody>
          <a:bodyPr vert="horz" lIns="90982" tIns="45499" rIns="90982" bIns="45499" rtlCol="0" anchor="ctr"/>
          <a:lstStyle>
            <a:lvl1pPr algn="ctr">
              <a:defRPr sz="1200">
                <a:solidFill>
                  <a:schemeClr val="tx1">
                    <a:tint val="75000"/>
                  </a:schemeClr>
                </a:solidFill>
                <a:latin typeface="游ゴシック Light" panose="020B0300000000000000" pitchFamily="50" charset="-128"/>
                <a:ea typeface="ＭＳ Ｐゴシック" charset="-128"/>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099349" y="6357020"/>
            <a:ext cx="2311400" cy="365125"/>
          </a:xfrm>
          <a:prstGeom prst="rect">
            <a:avLst/>
          </a:prstGeom>
        </p:spPr>
        <p:txBody>
          <a:bodyPr vert="horz" lIns="90982" tIns="45499" rIns="90982" bIns="45499" rtlCol="0" anchor="ctr"/>
          <a:lstStyle>
            <a:lvl1pPr algn="r">
              <a:defRPr sz="1200">
                <a:solidFill>
                  <a:schemeClr val="tx1">
                    <a:tint val="75000"/>
                  </a:schemeClr>
                </a:solidFill>
                <a:latin typeface="游ゴシック Light" panose="020B0300000000000000" pitchFamily="50" charset="-128"/>
                <a:ea typeface="ＭＳ Ｐゴシック" charset="-128"/>
              </a:defRPr>
            </a:lvl1pPr>
          </a:lstStyle>
          <a:p>
            <a:pPr>
              <a:defRPr/>
            </a:pPr>
            <a:fld id="{17C4E106-E4D4-4543-B6B1-4D754DB78274}"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611626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4901" algn="ctr" rtl="0" fontAlgn="base">
        <a:spcBef>
          <a:spcPct val="0"/>
        </a:spcBef>
        <a:spcAft>
          <a:spcPct val="0"/>
        </a:spcAft>
        <a:defRPr kumimoji="1" sz="4400">
          <a:solidFill>
            <a:schemeClr val="tx1"/>
          </a:solidFill>
          <a:latin typeface="Calibri" pitchFamily="34" charset="0"/>
          <a:ea typeface="ＭＳ Ｐゴシック" charset="-128"/>
        </a:defRPr>
      </a:lvl6pPr>
      <a:lvl7pPr marL="909813" algn="ctr" rtl="0" fontAlgn="base">
        <a:spcBef>
          <a:spcPct val="0"/>
        </a:spcBef>
        <a:spcAft>
          <a:spcPct val="0"/>
        </a:spcAft>
        <a:defRPr kumimoji="1" sz="4400">
          <a:solidFill>
            <a:schemeClr val="tx1"/>
          </a:solidFill>
          <a:latin typeface="Calibri" pitchFamily="34" charset="0"/>
          <a:ea typeface="ＭＳ Ｐゴシック" charset="-128"/>
        </a:defRPr>
      </a:lvl7pPr>
      <a:lvl8pPr marL="1364717" algn="ctr" rtl="0" fontAlgn="base">
        <a:spcBef>
          <a:spcPct val="0"/>
        </a:spcBef>
        <a:spcAft>
          <a:spcPct val="0"/>
        </a:spcAft>
        <a:defRPr kumimoji="1" sz="4400">
          <a:solidFill>
            <a:schemeClr val="tx1"/>
          </a:solidFill>
          <a:latin typeface="Calibri" pitchFamily="34" charset="0"/>
          <a:ea typeface="ＭＳ Ｐゴシック" charset="-128"/>
        </a:defRPr>
      </a:lvl8pPr>
      <a:lvl9pPr marL="1819631"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187" indent="-341187"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39226" indent="-284322"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37270" indent="-227457"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2185"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47087"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01997"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56906"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1810"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66719"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9813" rtl="0" eaLnBrk="1" latinLnBrk="0" hangingPunct="1">
        <a:defRPr kumimoji="1" sz="1800" kern="1200">
          <a:solidFill>
            <a:schemeClr val="tx1"/>
          </a:solidFill>
          <a:latin typeface="+mn-lt"/>
          <a:ea typeface="+mn-ea"/>
          <a:cs typeface="+mn-cs"/>
        </a:defRPr>
      </a:lvl1pPr>
      <a:lvl2pPr marL="454901" algn="l" defTabSz="909813" rtl="0" eaLnBrk="1" latinLnBrk="0" hangingPunct="1">
        <a:defRPr kumimoji="1" sz="1800" kern="1200">
          <a:solidFill>
            <a:schemeClr val="tx1"/>
          </a:solidFill>
          <a:latin typeface="+mn-lt"/>
          <a:ea typeface="+mn-ea"/>
          <a:cs typeface="+mn-cs"/>
        </a:defRPr>
      </a:lvl2pPr>
      <a:lvl3pPr marL="909813" algn="l" defTabSz="909813" rtl="0" eaLnBrk="1" latinLnBrk="0" hangingPunct="1">
        <a:defRPr kumimoji="1" sz="1800" kern="1200">
          <a:solidFill>
            <a:schemeClr val="tx1"/>
          </a:solidFill>
          <a:latin typeface="+mn-lt"/>
          <a:ea typeface="+mn-ea"/>
          <a:cs typeface="+mn-cs"/>
        </a:defRPr>
      </a:lvl3pPr>
      <a:lvl4pPr marL="1364717" algn="l" defTabSz="909813" rtl="0" eaLnBrk="1" latinLnBrk="0" hangingPunct="1">
        <a:defRPr kumimoji="1" sz="1800" kern="1200">
          <a:solidFill>
            <a:schemeClr val="tx1"/>
          </a:solidFill>
          <a:latin typeface="+mn-lt"/>
          <a:ea typeface="+mn-ea"/>
          <a:cs typeface="+mn-cs"/>
        </a:defRPr>
      </a:lvl4pPr>
      <a:lvl5pPr marL="1819631" algn="l" defTabSz="909813" rtl="0" eaLnBrk="1" latinLnBrk="0" hangingPunct="1">
        <a:defRPr kumimoji="1" sz="1800" kern="1200">
          <a:solidFill>
            <a:schemeClr val="tx1"/>
          </a:solidFill>
          <a:latin typeface="+mn-lt"/>
          <a:ea typeface="+mn-ea"/>
          <a:cs typeface="+mn-cs"/>
        </a:defRPr>
      </a:lvl5pPr>
      <a:lvl6pPr marL="2274541" algn="l" defTabSz="909813" rtl="0" eaLnBrk="1" latinLnBrk="0" hangingPunct="1">
        <a:defRPr kumimoji="1" sz="1800" kern="1200">
          <a:solidFill>
            <a:schemeClr val="tx1"/>
          </a:solidFill>
          <a:latin typeface="+mn-lt"/>
          <a:ea typeface="+mn-ea"/>
          <a:cs typeface="+mn-cs"/>
        </a:defRPr>
      </a:lvl6pPr>
      <a:lvl7pPr marL="2729450" algn="l" defTabSz="909813" rtl="0" eaLnBrk="1" latinLnBrk="0" hangingPunct="1">
        <a:defRPr kumimoji="1" sz="1800" kern="1200">
          <a:solidFill>
            <a:schemeClr val="tx1"/>
          </a:solidFill>
          <a:latin typeface="+mn-lt"/>
          <a:ea typeface="+mn-ea"/>
          <a:cs typeface="+mn-cs"/>
        </a:defRPr>
      </a:lvl7pPr>
      <a:lvl8pPr marL="3184355" algn="l" defTabSz="909813" rtl="0" eaLnBrk="1" latinLnBrk="0" hangingPunct="1">
        <a:defRPr kumimoji="1" sz="1800" kern="1200">
          <a:solidFill>
            <a:schemeClr val="tx1"/>
          </a:solidFill>
          <a:latin typeface="+mn-lt"/>
          <a:ea typeface="+mn-ea"/>
          <a:cs typeface="+mn-cs"/>
        </a:defRPr>
      </a:lvl8pPr>
      <a:lvl9pPr marL="3639267" algn="l" defTabSz="90981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13" y="274638"/>
            <a:ext cx="8915400" cy="1143000"/>
          </a:xfrm>
          <a:prstGeom prst="rect">
            <a:avLst/>
          </a:prstGeom>
          <a:noFill/>
          <a:ln w="9525">
            <a:noFill/>
            <a:miter lim="800000"/>
            <a:headEnd/>
            <a:tailEnd/>
          </a:ln>
        </p:spPr>
        <p:txBody>
          <a:bodyPr vert="horz" wrap="square" lIns="90982" tIns="45499" rIns="90982" bIns="45499"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13" y="1600234"/>
            <a:ext cx="8915400" cy="4525963"/>
          </a:xfrm>
          <a:prstGeom prst="rect">
            <a:avLst/>
          </a:prstGeom>
          <a:noFill/>
          <a:ln w="9525">
            <a:noFill/>
            <a:miter lim="800000"/>
            <a:headEnd/>
            <a:tailEnd/>
          </a:ln>
        </p:spPr>
        <p:txBody>
          <a:bodyPr vert="horz" wrap="square" lIns="90982" tIns="45499" rIns="90982" bIns="4549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5"/>
          <p:cNvSpPr>
            <a:spLocks noGrp="1"/>
          </p:cNvSpPr>
          <p:nvPr>
            <p:ph type="sldNum" sz="quarter" idx="4"/>
          </p:nvPr>
        </p:nvSpPr>
        <p:spPr>
          <a:xfrm>
            <a:off x="7099349" y="6357020"/>
            <a:ext cx="2311400" cy="365125"/>
          </a:xfrm>
          <a:prstGeom prst="rect">
            <a:avLst/>
          </a:prstGeom>
        </p:spPr>
        <p:txBody>
          <a:bodyPr vert="horz" lIns="90982" tIns="45499" rIns="90982" bIns="45499" rtlCol="0" anchor="ctr"/>
          <a:lstStyle>
            <a:lvl1pPr algn="r">
              <a:defRPr sz="2400">
                <a:solidFill>
                  <a:schemeClr val="tx1">
                    <a:tint val="75000"/>
                  </a:schemeClr>
                </a:solidFill>
                <a:latin typeface="游ゴシック Light" panose="020B0300000000000000" pitchFamily="50" charset="-128"/>
                <a:ea typeface="ＭＳ Ｐゴシック" charset="-128"/>
              </a:defRPr>
            </a:lvl1pPr>
          </a:lstStyle>
          <a:p>
            <a:pPr>
              <a:defRPr/>
            </a:pPr>
            <a:fld id="{17C4E106-E4D4-4543-B6B1-4D754DB78274}"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99293765"/>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4901" algn="ctr" rtl="0" fontAlgn="base">
        <a:spcBef>
          <a:spcPct val="0"/>
        </a:spcBef>
        <a:spcAft>
          <a:spcPct val="0"/>
        </a:spcAft>
        <a:defRPr kumimoji="1" sz="4400">
          <a:solidFill>
            <a:schemeClr val="tx1"/>
          </a:solidFill>
          <a:latin typeface="Calibri" pitchFamily="34" charset="0"/>
          <a:ea typeface="ＭＳ Ｐゴシック" charset="-128"/>
        </a:defRPr>
      </a:lvl6pPr>
      <a:lvl7pPr marL="909813" algn="ctr" rtl="0" fontAlgn="base">
        <a:spcBef>
          <a:spcPct val="0"/>
        </a:spcBef>
        <a:spcAft>
          <a:spcPct val="0"/>
        </a:spcAft>
        <a:defRPr kumimoji="1" sz="4400">
          <a:solidFill>
            <a:schemeClr val="tx1"/>
          </a:solidFill>
          <a:latin typeface="Calibri" pitchFamily="34" charset="0"/>
          <a:ea typeface="ＭＳ Ｐゴシック" charset="-128"/>
        </a:defRPr>
      </a:lvl7pPr>
      <a:lvl8pPr marL="1364717" algn="ctr" rtl="0" fontAlgn="base">
        <a:spcBef>
          <a:spcPct val="0"/>
        </a:spcBef>
        <a:spcAft>
          <a:spcPct val="0"/>
        </a:spcAft>
        <a:defRPr kumimoji="1" sz="4400">
          <a:solidFill>
            <a:schemeClr val="tx1"/>
          </a:solidFill>
          <a:latin typeface="Calibri" pitchFamily="34" charset="0"/>
          <a:ea typeface="ＭＳ Ｐゴシック" charset="-128"/>
        </a:defRPr>
      </a:lvl8pPr>
      <a:lvl9pPr marL="1819631"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187" indent="-341187"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39226" indent="-284322"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37270" indent="-227457"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2185"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47087"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01997"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56906"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1810"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66719"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9813" rtl="0" eaLnBrk="1" latinLnBrk="0" hangingPunct="1">
        <a:defRPr kumimoji="1" sz="1800" kern="1200">
          <a:solidFill>
            <a:schemeClr val="tx1"/>
          </a:solidFill>
          <a:latin typeface="+mn-lt"/>
          <a:ea typeface="+mn-ea"/>
          <a:cs typeface="+mn-cs"/>
        </a:defRPr>
      </a:lvl1pPr>
      <a:lvl2pPr marL="454901" algn="l" defTabSz="909813" rtl="0" eaLnBrk="1" latinLnBrk="0" hangingPunct="1">
        <a:defRPr kumimoji="1" sz="1800" kern="1200">
          <a:solidFill>
            <a:schemeClr val="tx1"/>
          </a:solidFill>
          <a:latin typeface="+mn-lt"/>
          <a:ea typeface="+mn-ea"/>
          <a:cs typeface="+mn-cs"/>
        </a:defRPr>
      </a:lvl2pPr>
      <a:lvl3pPr marL="909813" algn="l" defTabSz="909813" rtl="0" eaLnBrk="1" latinLnBrk="0" hangingPunct="1">
        <a:defRPr kumimoji="1" sz="1800" kern="1200">
          <a:solidFill>
            <a:schemeClr val="tx1"/>
          </a:solidFill>
          <a:latin typeface="+mn-lt"/>
          <a:ea typeface="+mn-ea"/>
          <a:cs typeface="+mn-cs"/>
        </a:defRPr>
      </a:lvl3pPr>
      <a:lvl4pPr marL="1364717" algn="l" defTabSz="909813" rtl="0" eaLnBrk="1" latinLnBrk="0" hangingPunct="1">
        <a:defRPr kumimoji="1" sz="1800" kern="1200">
          <a:solidFill>
            <a:schemeClr val="tx1"/>
          </a:solidFill>
          <a:latin typeface="+mn-lt"/>
          <a:ea typeface="+mn-ea"/>
          <a:cs typeface="+mn-cs"/>
        </a:defRPr>
      </a:lvl4pPr>
      <a:lvl5pPr marL="1819631" algn="l" defTabSz="909813" rtl="0" eaLnBrk="1" latinLnBrk="0" hangingPunct="1">
        <a:defRPr kumimoji="1" sz="1800" kern="1200">
          <a:solidFill>
            <a:schemeClr val="tx1"/>
          </a:solidFill>
          <a:latin typeface="+mn-lt"/>
          <a:ea typeface="+mn-ea"/>
          <a:cs typeface="+mn-cs"/>
        </a:defRPr>
      </a:lvl5pPr>
      <a:lvl6pPr marL="2274541" algn="l" defTabSz="909813" rtl="0" eaLnBrk="1" latinLnBrk="0" hangingPunct="1">
        <a:defRPr kumimoji="1" sz="1800" kern="1200">
          <a:solidFill>
            <a:schemeClr val="tx1"/>
          </a:solidFill>
          <a:latin typeface="+mn-lt"/>
          <a:ea typeface="+mn-ea"/>
          <a:cs typeface="+mn-cs"/>
        </a:defRPr>
      </a:lvl6pPr>
      <a:lvl7pPr marL="2729450" algn="l" defTabSz="909813" rtl="0" eaLnBrk="1" latinLnBrk="0" hangingPunct="1">
        <a:defRPr kumimoji="1" sz="1800" kern="1200">
          <a:solidFill>
            <a:schemeClr val="tx1"/>
          </a:solidFill>
          <a:latin typeface="+mn-lt"/>
          <a:ea typeface="+mn-ea"/>
          <a:cs typeface="+mn-cs"/>
        </a:defRPr>
      </a:lvl7pPr>
      <a:lvl8pPr marL="3184355" algn="l" defTabSz="909813" rtl="0" eaLnBrk="1" latinLnBrk="0" hangingPunct="1">
        <a:defRPr kumimoji="1" sz="1800" kern="1200">
          <a:solidFill>
            <a:schemeClr val="tx1"/>
          </a:solidFill>
          <a:latin typeface="+mn-lt"/>
          <a:ea typeface="+mn-ea"/>
          <a:cs typeface="+mn-cs"/>
        </a:defRPr>
      </a:lvl8pPr>
      <a:lvl9pPr marL="3639267" algn="l" defTabSz="909813"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13" y="274638"/>
            <a:ext cx="8915400" cy="1143000"/>
          </a:xfrm>
          <a:prstGeom prst="rect">
            <a:avLst/>
          </a:prstGeom>
          <a:noFill/>
          <a:ln w="9525">
            <a:noFill/>
            <a:miter lim="800000"/>
            <a:headEnd/>
            <a:tailEnd/>
          </a:ln>
        </p:spPr>
        <p:txBody>
          <a:bodyPr vert="horz" wrap="square" lIns="90982" tIns="45499" rIns="90982" bIns="45499"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13" y="1600235"/>
            <a:ext cx="8915400" cy="4525963"/>
          </a:xfrm>
          <a:prstGeom prst="rect">
            <a:avLst/>
          </a:prstGeom>
          <a:noFill/>
          <a:ln w="9525">
            <a:noFill/>
            <a:miter lim="800000"/>
            <a:headEnd/>
            <a:tailEnd/>
          </a:ln>
        </p:spPr>
        <p:txBody>
          <a:bodyPr vert="horz" wrap="square" lIns="90982" tIns="45499" rIns="90982" bIns="4549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37" y="6357108"/>
            <a:ext cx="2311400" cy="365125"/>
          </a:xfrm>
          <a:prstGeom prst="rect">
            <a:avLst/>
          </a:prstGeom>
        </p:spPr>
        <p:txBody>
          <a:bodyPr vert="horz" lIns="90982" tIns="45499" rIns="90982" bIns="45499" rtlCol="0" anchor="ctr"/>
          <a:lstStyle>
            <a:lvl1pPr algn="l">
              <a:defRPr sz="1200">
                <a:solidFill>
                  <a:schemeClr val="tx1">
                    <a:tint val="75000"/>
                  </a:schemeClr>
                </a:solidFill>
                <a:latin typeface="Arial" charset="0"/>
                <a:ea typeface="ＭＳ Ｐゴシック" charset="-128"/>
              </a:defRPr>
            </a:lvl1pPr>
          </a:lstStyle>
          <a:p>
            <a:pPr>
              <a:defRPr/>
            </a:pPr>
            <a:fld id="{7961343B-03CC-4DD5-8EC3-A61693CB0E77}" type="datetime1">
              <a:rPr lang="ja-JP" altLang="en-US" smtClean="0">
                <a:solidFill>
                  <a:prstClr val="black">
                    <a:tint val="75000"/>
                  </a:prstClr>
                </a:solidFill>
              </a:rPr>
              <a:t>2020/11/26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62" y="6357108"/>
            <a:ext cx="3136900" cy="365125"/>
          </a:xfrm>
          <a:prstGeom prst="rect">
            <a:avLst/>
          </a:prstGeom>
        </p:spPr>
        <p:txBody>
          <a:bodyPr vert="horz" lIns="90982" tIns="45499" rIns="90982" bIns="45499" rtlCol="0" anchor="ctr"/>
          <a:lstStyle>
            <a:lvl1pPr algn="ctr">
              <a:defRPr sz="1200">
                <a:solidFill>
                  <a:schemeClr val="tx1">
                    <a:tint val="75000"/>
                  </a:schemeClr>
                </a:solidFill>
                <a:latin typeface="Arial" charset="0"/>
                <a:ea typeface="ＭＳ Ｐゴシック" charset="-128"/>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49" y="6357108"/>
            <a:ext cx="2311400" cy="365125"/>
          </a:xfrm>
          <a:prstGeom prst="rect">
            <a:avLst/>
          </a:prstGeom>
        </p:spPr>
        <p:txBody>
          <a:bodyPr vert="horz" lIns="90982" tIns="45499" rIns="90982" bIns="45499" rtlCol="0" anchor="ctr"/>
          <a:lstStyle>
            <a:lvl1pPr algn="r">
              <a:defRPr sz="1200">
                <a:solidFill>
                  <a:schemeClr val="tx1">
                    <a:tint val="75000"/>
                  </a:schemeClr>
                </a:solidFill>
                <a:latin typeface="Arial" charset="0"/>
                <a:ea typeface="ＭＳ Ｐゴシック" charset="-128"/>
              </a:defRPr>
            </a:lvl1pPr>
          </a:lstStyle>
          <a:p>
            <a:pPr>
              <a:defRPr/>
            </a:pPr>
            <a:fld id="{17C4E106-E4D4-4543-B6B1-4D754DB7827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43509797"/>
      </p:ext>
    </p:extLst>
  </p:cSld>
  <p:clrMap bg1="lt1" tx1="dk1" bg2="lt2" tx2="dk2" accent1="accent1" accent2="accent2" accent3="accent3" accent4="accent4" accent5="accent5" accent6="accent6" hlink="hlink" folHlink="folHlink"/>
  <p:sldLayoutIdLst>
    <p:sldLayoutId id="2147483697" r:id="rId1"/>
    <p:sldLayoutId id="2147483699" r:id="rId2"/>
    <p:sldLayoutId id="2147483700" r:id="rId3"/>
    <p:sldLayoutId id="2147483701" r:id="rId4"/>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4901" algn="ctr" rtl="0" fontAlgn="base">
        <a:spcBef>
          <a:spcPct val="0"/>
        </a:spcBef>
        <a:spcAft>
          <a:spcPct val="0"/>
        </a:spcAft>
        <a:defRPr kumimoji="1" sz="4400">
          <a:solidFill>
            <a:schemeClr val="tx1"/>
          </a:solidFill>
          <a:latin typeface="Calibri" pitchFamily="34" charset="0"/>
          <a:ea typeface="ＭＳ Ｐゴシック" charset="-128"/>
        </a:defRPr>
      </a:lvl6pPr>
      <a:lvl7pPr marL="909813" algn="ctr" rtl="0" fontAlgn="base">
        <a:spcBef>
          <a:spcPct val="0"/>
        </a:spcBef>
        <a:spcAft>
          <a:spcPct val="0"/>
        </a:spcAft>
        <a:defRPr kumimoji="1" sz="4400">
          <a:solidFill>
            <a:schemeClr val="tx1"/>
          </a:solidFill>
          <a:latin typeface="Calibri" pitchFamily="34" charset="0"/>
          <a:ea typeface="ＭＳ Ｐゴシック" charset="-128"/>
        </a:defRPr>
      </a:lvl7pPr>
      <a:lvl8pPr marL="1364717" algn="ctr" rtl="0" fontAlgn="base">
        <a:spcBef>
          <a:spcPct val="0"/>
        </a:spcBef>
        <a:spcAft>
          <a:spcPct val="0"/>
        </a:spcAft>
        <a:defRPr kumimoji="1" sz="4400">
          <a:solidFill>
            <a:schemeClr val="tx1"/>
          </a:solidFill>
          <a:latin typeface="Calibri" pitchFamily="34" charset="0"/>
          <a:ea typeface="ＭＳ Ｐゴシック" charset="-128"/>
        </a:defRPr>
      </a:lvl8pPr>
      <a:lvl9pPr marL="1819631"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187" indent="-341187"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39226" indent="-284322"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37270" indent="-227457"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592185"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47087" indent="-227457"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01997"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56906"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1810"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66719" indent="-227457" algn="l" defTabSz="90981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9813" rtl="0" eaLnBrk="1" latinLnBrk="0" hangingPunct="1">
        <a:defRPr kumimoji="1" sz="1800" kern="1200">
          <a:solidFill>
            <a:schemeClr val="tx1"/>
          </a:solidFill>
          <a:latin typeface="+mn-lt"/>
          <a:ea typeface="+mn-ea"/>
          <a:cs typeface="+mn-cs"/>
        </a:defRPr>
      </a:lvl1pPr>
      <a:lvl2pPr marL="454901" algn="l" defTabSz="909813" rtl="0" eaLnBrk="1" latinLnBrk="0" hangingPunct="1">
        <a:defRPr kumimoji="1" sz="1800" kern="1200">
          <a:solidFill>
            <a:schemeClr val="tx1"/>
          </a:solidFill>
          <a:latin typeface="+mn-lt"/>
          <a:ea typeface="+mn-ea"/>
          <a:cs typeface="+mn-cs"/>
        </a:defRPr>
      </a:lvl2pPr>
      <a:lvl3pPr marL="909813" algn="l" defTabSz="909813" rtl="0" eaLnBrk="1" latinLnBrk="0" hangingPunct="1">
        <a:defRPr kumimoji="1" sz="1800" kern="1200">
          <a:solidFill>
            <a:schemeClr val="tx1"/>
          </a:solidFill>
          <a:latin typeface="+mn-lt"/>
          <a:ea typeface="+mn-ea"/>
          <a:cs typeface="+mn-cs"/>
        </a:defRPr>
      </a:lvl3pPr>
      <a:lvl4pPr marL="1364717" algn="l" defTabSz="909813" rtl="0" eaLnBrk="1" latinLnBrk="0" hangingPunct="1">
        <a:defRPr kumimoji="1" sz="1800" kern="1200">
          <a:solidFill>
            <a:schemeClr val="tx1"/>
          </a:solidFill>
          <a:latin typeface="+mn-lt"/>
          <a:ea typeface="+mn-ea"/>
          <a:cs typeface="+mn-cs"/>
        </a:defRPr>
      </a:lvl4pPr>
      <a:lvl5pPr marL="1819631" algn="l" defTabSz="909813" rtl="0" eaLnBrk="1" latinLnBrk="0" hangingPunct="1">
        <a:defRPr kumimoji="1" sz="1800" kern="1200">
          <a:solidFill>
            <a:schemeClr val="tx1"/>
          </a:solidFill>
          <a:latin typeface="+mn-lt"/>
          <a:ea typeface="+mn-ea"/>
          <a:cs typeface="+mn-cs"/>
        </a:defRPr>
      </a:lvl5pPr>
      <a:lvl6pPr marL="2274541" algn="l" defTabSz="909813" rtl="0" eaLnBrk="1" latinLnBrk="0" hangingPunct="1">
        <a:defRPr kumimoji="1" sz="1800" kern="1200">
          <a:solidFill>
            <a:schemeClr val="tx1"/>
          </a:solidFill>
          <a:latin typeface="+mn-lt"/>
          <a:ea typeface="+mn-ea"/>
          <a:cs typeface="+mn-cs"/>
        </a:defRPr>
      </a:lvl6pPr>
      <a:lvl7pPr marL="2729450" algn="l" defTabSz="909813" rtl="0" eaLnBrk="1" latinLnBrk="0" hangingPunct="1">
        <a:defRPr kumimoji="1" sz="1800" kern="1200">
          <a:solidFill>
            <a:schemeClr val="tx1"/>
          </a:solidFill>
          <a:latin typeface="+mn-lt"/>
          <a:ea typeface="+mn-ea"/>
          <a:cs typeface="+mn-cs"/>
        </a:defRPr>
      </a:lvl7pPr>
      <a:lvl8pPr marL="3184355" algn="l" defTabSz="909813" rtl="0" eaLnBrk="1" latinLnBrk="0" hangingPunct="1">
        <a:defRPr kumimoji="1" sz="1800" kern="1200">
          <a:solidFill>
            <a:schemeClr val="tx1"/>
          </a:solidFill>
          <a:latin typeface="+mn-lt"/>
          <a:ea typeface="+mn-ea"/>
          <a:cs typeface="+mn-cs"/>
        </a:defRPr>
      </a:lvl8pPr>
      <a:lvl9pPr marL="3639267" algn="l" defTabSz="90981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1088022" y="1904772"/>
            <a:ext cx="7457772" cy="4940228"/>
          </a:xfrm>
          <a:prstGeom prst="rect">
            <a:avLst/>
          </a:prstGeom>
        </p:spPr>
      </p:pic>
      <p:sp>
        <p:nvSpPr>
          <p:cNvPr id="3" name="正方形/長方形 2"/>
          <p:cNvSpPr/>
          <p:nvPr/>
        </p:nvSpPr>
        <p:spPr>
          <a:xfrm>
            <a:off x="0" y="0"/>
            <a:ext cx="9906000" cy="555585"/>
          </a:xfrm>
          <a:prstGeom prst="rect">
            <a:avLst/>
          </a:prstGeom>
          <a:solidFill>
            <a:srgbClr val="00B050"/>
          </a:solidFill>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marL="176213" indent="-176213" algn="ctr"/>
            <a:r>
              <a:rPr lang="ja-JP" altLang="en-US" sz="2800" dirty="0">
                <a:solidFill>
                  <a:schemeClr val="bg1"/>
                </a:solidFill>
                <a:latin typeface="ＭＳ ゴシック" panose="020B0609070205080204" pitchFamily="49" charset="-128"/>
                <a:ea typeface="ＭＳ ゴシック" panose="020B0609070205080204" pitchFamily="49" charset="-128"/>
              </a:rPr>
              <a:t>人員配置割合の新設による利用者の皆様への影響</a:t>
            </a:r>
            <a:endParaRPr kumimoji="1" lang="ja-JP" altLang="en-US" sz="2800" dirty="0">
              <a:solidFill>
                <a:schemeClr val="bg1"/>
              </a:solidFill>
              <a:latin typeface="ＭＳ ゴシック" panose="020B0609070205080204" pitchFamily="49" charset="-128"/>
              <a:ea typeface="ＭＳ ゴシック" panose="020B0609070205080204" pitchFamily="49" charset="-128"/>
            </a:endParaRPr>
          </a:p>
        </p:txBody>
      </p:sp>
      <p:sp>
        <p:nvSpPr>
          <p:cNvPr id="123" name="スライド番号プレースホルダー 2">
            <a:extLst>
              <a:ext uri="{FF2B5EF4-FFF2-40B4-BE49-F238E27FC236}">
                <a16:creationId xmlns:a16="http://schemas.microsoft.com/office/drawing/2014/main" xmlns="" id="{A8C4F702-66E0-4339-AAA8-30D16311C994}"/>
              </a:ext>
            </a:extLst>
          </p:cNvPr>
          <p:cNvSpPr>
            <a:spLocks noGrp="1"/>
          </p:cNvSpPr>
          <p:nvPr>
            <p:ph type="sldNum" sz="quarter" idx="12"/>
          </p:nvPr>
        </p:nvSpPr>
        <p:spPr>
          <a:xfrm>
            <a:off x="7099349" y="6357108"/>
            <a:ext cx="2311400" cy="365125"/>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9550142-B990-490A-A107-ED7302A7FD52}" type="slidenum">
              <a:rPr kumimoji="1" lang="ja-JP" altLang="en-US" sz="2400" b="0" i="0" u="none" strike="noStrike" kern="1200" cap="none" spc="0" normalizeH="0" baseline="0" noProof="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rPr>
              <a:pPr marL="0" marR="0" lvl="0" indent="0" algn="r" defTabSz="914400" rtl="0" eaLnBrk="1" fontAlgn="base" latinLnBrk="0" hangingPunct="1">
                <a:lnSpc>
                  <a:spcPct val="100000"/>
                </a:lnSpc>
                <a:spcBef>
                  <a:spcPct val="0"/>
                </a:spcBef>
                <a:spcAft>
                  <a:spcPct val="0"/>
                </a:spcAft>
                <a:buClrTx/>
                <a:buSzTx/>
                <a:buFontTx/>
                <a:buNone/>
                <a:tabLst/>
                <a:defRPr/>
              </a:pPr>
              <a:t>0</a:t>
            </a:fld>
            <a:endParaRPr kumimoji="1" lang="ja-JP" altLang="en-US" sz="24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endParaRPr>
          </a:p>
        </p:txBody>
      </p:sp>
      <p:sp>
        <p:nvSpPr>
          <p:cNvPr id="121" name="正方形/長方形 120"/>
          <p:cNvSpPr/>
          <p:nvPr/>
        </p:nvSpPr>
        <p:spPr>
          <a:xfrm>
            <a:off x="170916" y="632388"/>
            <a:ext cx="9614019" cy="1149617"/>
          </a:xfrm>
          <a:prstGeom prst="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marL="176213" indent="-176213" algn="just"/>
            <a:r>
              <a:rPr kumimoji="1" lang="ja-JP" altLang="en-US" sz="1600" dirty="0">
                <a:latin typeface="ＭＳ ゴシック" panose="020B0609070205080204" pitchFamily="49" charset="-128"/>
                <a:ea typeface="ＭＳ ゴシック" panose="020B0609070205080204" pitchFamily="49" charset="-128"/>
              </a:rPr>
              <a:t>〇　訪問看護ステーションの看護師が</a:t>
            </a:r>
            <a:r>
              <a:rPr lang="ja-JP" altLang="en-US" sz="1600" dirty="0">
                <a:latin typeface="ＭＳ ゴシック" panose="020B0609070205080204" pitchFamily="49" charset="-128"/>
                <a:ea typeface="ＭＳ ゴシック" panose="020B0609070205080204" pitchFamily="49" charset="-128"/>
              </a:rPr>
              <a:t>６</a:t>
            </a:r>
            <a:r>
              <a:rPr kumimoji="1" lang="ja-JP" altLang="en-US" sz="1600" dirty="0">
                <a:latin typeface="ＭＳ ゴシック" panose="020B0609070205080204" pitchFamily="49" charset="-128"/>
                <a:ea typeface="ＭＳ ゴシック" panose="020B0609070205080204" pitchFamily="49" charset="-128"/>
              </a:rPr>
              <a:t>割に満たない場合には、新たに看護職員を雇用するか、雇用できなければ理学療法士、作業療法士、言語聴覚士を削減しなければなりません。</a:t>
            </a:r>
            <a:endParaRPr kumimoji="1" lang="en-US" altLang="ja-JP" sz="1600" dirty="0">
              <a:latin typeface="ＭＳ ゴシック" panose="020B0609070205080204" pitchFamily="49" charset="-128"/>
              <a:ea typeface="ＭＳ ゴシック" panose="020B0609070205080204" pitchFamily="49" charset="-128"/>
            </a:endParaRPr>
          </a:p>
          <a:p>
            <a:pPr marL="176213" indent="-176213" algn="just"/>
            <a:r>
              <a:rPr lang="ja-JP" altLang="en-US" sz="1600" dirty="0">
                <a:latin typeface="ＭＳ ゴシック" panose="020B0609070205080204" pitchFamily="49" charset="-128"/>
                <a:ea typeface="ＭＳ ゴシック" panose="020B0609070205080204" pitchFamily="49" charset="-128"/>
              </a:rPr>
              <a:t>〇　理学療法士、作業療法士、言語聴覚士が削減された場合、担当の利用者の皆様にサービスを提供することが出来なくなってしまいます。</a:t>
            </a:r>
            <a:endParaRPr kumimoji="1" lang="ja-JP" altLang="en-US" sz="1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6222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xmlns="" id="{7CF34677-6DEE-454E-B5A0-5B990CF14286}"/>
              </a:ext>
            </a:extLst>
          </p:cNvPr>
          <p:cNvPicPr>
            <a:picLocks noChangeAspect="1"/>
          </p:cNvPicPr>
          <p:nvPr/>
        </p:nvPicPr>
        <p:blipFill>
          <a:blip r:embed="rId2"/>
          <a:stretch>
            <a:fillRect/>
          </a:stretch>
        </p:blipFill>
        <p:spPr>
          <a:xfrm>
            <a:off x="1022676" y="638057"/>
            <a:ext cx="4052047" cy="4491318"/>
          </a:xfrm>
          <a:prstGeom prst="rect">
            <a:avLst/>
          </a:prstGeom>
        </p:spPr>
      </p:pic>
      <p:sp>
        <p:nvSpPr>
          <p:cNvPr id="3" name="楕円 2">
            <a:extLst>
              <a:ext uri="{FF2B5EF4-FFF2-40B4-BE49-F238E27FC236}">
                <a16:creationId xmlns:a16="http://schemas.microsoft.com/office/drawing/2014/main" xmlns="" id="{A1CDA39B-5E64-4514-A4DF-44CB6A47D726}"/>
              </a:ext>
            </a:extLst>
          </p:cNvPr>
          <p:cNvSpPr/>
          <p:nvPr/>
        </p:nvSpPr>
        <p:spPr>
          <a:xfrm>
            <a:off x="3048698" y="2774660"/>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楕円 3">
            <a:extLst>
              <a:ext uri="{FF2B5EF4-FFF2-40B4-BE49-F238E27FC236}">
                <a16:creationId xmlns:a16="http://schemas.microsoft.com/office/drawing/2014/main" xmlns="" id="{80474A8B-FB38-4B91-962F-38F5AA57E34F}"/>
              </a:ext>
            </a:extLst>
          </p:cNvPr>
          <p:cNvSpPr/>
          <p:nvPr/>
        </p:nvSpPr>
        <p:spPr>
          <a:xfrm>
            <a:off x="3556231" y="2965509"/>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楕円 4">
            <a:extLst>
              <a:ext uri="{FF2B5EF4-FFF2-40B4-BE49-F238E27FC236}">
                <a16:creationId xmlns:a16="http://schemas.microsoft.com/office/drawing/2014/main" xmlns="" id="{DAC47224-79A3-4D96-8D52-683547BA7E95}"/>
              </a:ext>
            </a:extLst>
          </p:cNvPr>
          <p:cNvSpPr/>
          <p:nvPr/>
        </p:nvSpPr>
        <p:spPr>
          <a:xfrm>
            <a:off x="3149366" y="3087848"/>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楕円 5">
            <a:extLst>
              <a:ext uri="{FF2B5EF4-FFF2-40B4-BE49-F238E27FC236}">
                <a16:creationId xmlns:a16="http://schemas.microsoft.com/office/drawing/2014/main" xmlns="" id="{36600E65-D87E-49E4-B360-A3797CE94FA8}"/>
              </a:ext>
            </a:extLst>
          </p:cNvPr>
          <p:cNvSpPr/>
          <p:nvPr/>
        </p:nvSpPr>
        <p:spPr>
          <a:xfrm>
            <a:off x="2629250" y="2160166"/>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楕円 6">
            <a:extLst>
              <a:ext uri="{FF2B5EF4-FFF2-40B4-BE49-F238E27FC236}">
                <a16:creationId xmlns:a16="http://schemas.microsoft.com/office/drawing/2014/main" xmlns="" id="{935CB3EC-7CA7-4D78-928F-C5200ADFA192}"/>
              </a:ext>
            </a:extLst>
          </p:cNvPr>
          <p:cNvSpPr/>
          <p:nvPr/>
        </p:nvSpPr>
        <p:spPr>
          <a:xfrm>
            <a:off x="2194501" y="2403447"/>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楕円 8">
            <a:extLst>
              <a:ext uri="{FF2B5EF4-FFF2-40B4-BE49-F238E27FC236}">
                <a16:creationId xmlns:a16="http://schemas.microsoft.com/office/drawing/2014/main" xmlns="" id="{7BF5522A-AB60-4EE3-88DB-78DC3AEB52FF}"/>
              </a:ext>
            </a:extLst>
          </p:cNvPr>
          <p:cNvSpPr/>
          <p:nvPr/>
        </p:nvSpPr>
        <p:spPr>
          <a:xfrm>
            <a:off x="3199700" y="1809926"/>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楕円 9">
            <a:extLst>
              <a:ext uri="{FF2B5EF4-FFF2-40B4-BE49-F238E27FC236}">
                <a16:creationId xmlns:a16="http://schemas.microsoft.com/office/drawing/2014/main" xmlns="" id="{D03C0FF5-000D-44D2-9789-B50CD1B8574C}"/>
              </a:ext>
            </a:extLst>
          </p:cNvPr>
          <p:cNvSpPr/>
          <p:nvPr/>
        </p:nvSpPr>
        <p:spPr>
          <a:xfrm>
            <a:off x="3803706" y="2720131"/>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楕円 10">
            <a:extLst>
              <a:ext uri="{FF2B5EF4-FFF2-40B4-BE49-F238E27FC236}">
                <a16:creationId xmlns:a16="http://schemas.microsoft.com/office/drawing/2014/main" xmlns="" id="{AC4137A0-24A1-4601-9553-52A90083B6CC}"/>
              </a:ext>
            </a:extLst>
          </p:cNvPr>
          <p:cNvSpPr/>
          <p:nvPr/>
        </p:nvSpPr>
        <p:spPr>
          <a:xfrm>
            <a:off x="3505898" y="4209177"/>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楕円 11">
            <a:extLst>
              <a:ext uri="{FF2B5EF4-FFF2-40B4-BE49-F238E27FC236}">
                <a16:creationId xmlns:a16="http://schemas.microsoft.com/office/drawing/2014/main" xmlns="" id="{8063E79D-F625-4BF4-BB42-BF7FAC5E1940}"/>
              </a:ext>
            </a:extLst>
          </p:cNvPr>
          <p:cNvSpPr/>
          <p:nvPr/>
        </p:nvSpPr>
        <p:spPr>
          <a:xfrm>
            <a:off x="3149366" y="4263706"/>
            <a:ext cx="100668" cy="1090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星: 5 pt 12">
            <a:extLst>
              <a:ext uri="{FF2B5EF4-FFF2-40B4-BE49-F238E27FC236}">
                <a16:creationId xmlns:a16="http://schemas.microsoft.com/office/drawing/2014/main" xmlns="" id="{E713A342-A133-44FD-B6D8-9B70D4852090}"/>
              </a:ext>
            </a:extLst>
          </p:cNvPr>
          <p:cNvSpPr/>
          <p:nvPr/>
        </p:nvSpPr>
        <p:spPr>
          <a:xfrm>
            <a:off x="2427915" y="2356258"/>
            <a:ext cx="344029" cy="316684"/>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 name="テキスト ボックス 13">
            <a:extLst>
              <a:ext uri="{FF2B5EF4-FFF2-40B4-BE49-F238E27FC236}">
                <a16:creationId xmlns:a16="http://schemas.microsoft.com/office/drawing/2014/main" xmlns="" id="{2FED921C-A205-41AF-B5E4-84EC4FD2C4A7}"/>
              </a:ext>
            </a:extLst>
          </p:cNvPr>
          <p:cNvSpPr txBox="1"/>
          <p:nvPr/>
        </p:nvSpPr>
        <p:spPr>
          <a:xfrm>
            <a:off x="372611" y="5141307"/>
            <a:ext cx="3877985" cy="523220"/>
          </a:xfrm>
          <a:prstGeom prst="rect">
            <a:avLst/>
          </a:prstGeom>
          <a:noFill/>
        </p:spPr>
        <p:txBody>
          <a:bodyPr wrap="none" rtlCol="0">
            <a:spAutoFit/>
          </a:bodyPr>
          <a:lstStyle/>
          <a:p>
            <a:r>
              <a:rPr lang="ja-JP" altLang="en-US" sz="1400" dirty="0"/>
              <a:t>連携する訪問看護ｽﾃｰｼｮﾝ：</a:t>
            </a:r>
            <a:r>
              <a:rPr lang="en-US" altLang="ja-JP" sz="1400" dirty="0"/>
              <a:t>9</a:t>
            </a:r>
            <a:r>
              <a:rPr lang="ja-JP" altLang="en-US" sz="1400" dirty="0"/>
              <a:t>か所（市内</a:t>
            </a:r>
            <a:r>
              <a:rPr lang="en-US" altLang="ja-JP" sz="1400" dirty="0"/>
              <a:t>2,</a:t>
            </a:r>
            <a:r>
              <a:rPr lang="ja-JP" altLang="en-US" sz="1400" dirty="0"/>
              <a:t>市外</a:t>
            </a:r>
            <a:r>
              <a:rPr lang="en-US" altLang="ja-JP" sz="1400" dirty="0"/>
              <a:t>7</a:t>
            </a:r>
            <a:r>
              <a:rPr lang="ja-JP" altLang="en-US" sz="1400" dirty="0"/>
              <a:t>）</a:t>
            </a:r>
            <a:endParaRPr lang="en-US" altLang="ja-JP" sz="1400" dirty="0"/>
          </a:p>
          <a:p>
            <a:r>
              <a:rPr lang="ja-JP" altLang="en-US" sz="1400" dirty="0"/>
              <a:t>利用者：</a:t>
            </a:r>
            <a:r>
              <a:rPr lang="en-US" altLang="ja-JP" sz="1400" dirty="0"/>
              <a:t>19</a:t>
            </a:r>
            <a:r>
              <a:rPr lang="ja-JP" altLang="en-US" sz="1400" dirty="0"/>
              <a:t>名（医療：</a:t>
            </a:r>
            <a:r>
              <a:rPr lang="en-US" altLang="ja-JP" sz="1400" dirty="0"/>
              <a:t>13</a:t>
            </a:r>
            <a:r>
              <a:rPr lang="ja-JP" altLang="en-US" sz="1400" dirty="0"/>
              <a:t>名、介護</a:t>
            </a:r>
            <a:r>
              <a:rPr lang="en-US" altLang="ja-JP" sz="1400" dirty="0"/>
              <a:t>6</a:t>
            </a:r>
            <a:r>
              <a:rPr lang="ja-JP" altLang="en-US" sz="1400" dirty="0"/>
              <a:t>名）</a:t>
            </a:r>
          </a:p>
        </p:txBody>
      </p:sp>
      <p:sp>
        <p:nvSpPr>
          <p:cNvPr id="15" name="楕円 14">
            <a:extLst>
              <a:ext uri="{FF2B5EF4-FFF2-40B4-BE49-F238E27FC236}">
                <a16:creationId xmlns:a16="http://schemas.microsoft.com/office/drawing/2014/main" xmlns="" id="{077EDF18-D465-45C2-8259-AD16254E86DE}"/>
              </a:ext>
            </a:extLst>
          </p:cNvPr>
          <p:cNvSpPr/>
          <p:nvPr/>
        </p:nvSpPr>
        <p:spPr>
          <a:xfrm rot="19496560">
            <a:off x="2066237" y="409241"/>
            <a:ext cx="2216006" cy="43784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aphicFrame>
        <p:nvGraphicFramePr>
          <p:cNvPr id="16" name="表 15">
            <a:extLst>
              <a:ext uri="{FF2B5EF4-FFF2-40B4-BE49-F238E27FC236}">
                <a16:creationId xmlns:a16="http://schemas.microsoft.com/office/drawing/2014/main" xmlns="" id="{C91E78CE-6397-41B1-8631-F80493F34128}"/>
              </a:ext>
            </a:extLst>
          </p:cNvPr>
          <p:cNvGraphicFramePr>
            <a:graphicFrameLocks noGrp="1"/>
          </p:cNvGraphicFramePr>
          <p:nvPr>
            <p:extLst/>
          </p:nvPr>
        </p:nvGraphicFramePr>
        <p:xfrm>
          <a:off x="4914688" y="1047089"/>
          <a:ext cx="4366552" cy="1654206"/>
        </p:xfrm>
        <a:graphic>
          <a:graphicData uri="http://schemas.openxmlformats.org/drawingml/2006/table">
            <a:tbl>
              <a:tblPr firstRow="1" bandRow="1">
                <a:tableStyleId>{5C22544A-7EE6-4342-B048-85BDC9FD1C3A}</a:tableStyleId>
              </a:tblPr>
              <a:tblGrid>
                <a:gridCol w="340316">
                  <a:extLst>
                    <a:ext uri="{9D8B030D-6E8A-4147-A177-3AD203B41FA5}">
                      <a16:colId xmlns:a16="http://schemas.microsoft.com/office/drawing/2014/main" xmlns="" val="3835666632"/>
                    </a:ext>
                  </a:extLst>
                </a:gridCol>
                <a:gridCol w="1383458">
                  <a:extLst>
                    <a:ext uri="{9D8B030D-6E8A-4147-A177-3AD203B41FA5}">
                      <a16:colId xmlns:a16="http://schemas.microsoft.com/office/drawing/2014/main" xmlns="" val="2179655284"/>
                    </a:ext>
                  </a:extLst>
                </a:gridCol>
                <a:gridCol w="1308683">
                  <a:extLst>
                    <a:ext uri="{9D8B030D-6E8A-4147-A177-3AD203B41FA5}">
                      <a16:colId xmlns:a16="http://schemas.microsoft.com/office/drawing/2014/main" xmlns="" val="2440974915"/>
                    </a:ext>
                  </a:extLst>
                </a:gridCol>
                <a:gridCol w="1334095">
                  <a:extLst>
                    <a:ext uri="{9D8B030D-6E8A-4147-A177-3AD203B41FA5}">
                      <a16:colId xmlns:a16="http://schemas.microsoft.com/office/drawing/2014/main" xmlns="" val="3651342630"/>
                    </a:ext>
                  </a:extLst>
                </a:gridCol>
              </a:tblGrid>
              <a:tr h="313086">
                <a:tc gridSpan="2">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400" dirty="0"/>
                        <a:t>医療保険</a:t>
                      </a:r>
                    </a:p>
                  </a:txBody>
                  <a:tcPr/>
                </a:tc>
                <a:tc>
                  <a:txBody>
                    <a:bodyPr/>
                    <a:lstStyle/>
                    <a:p>
                      <a:pPr algn="ctr"/>
                      <a:r>
                        <a:rPr kumimoji="1" lang="ja-JP" altLang="en-US" sz="1400" dirty="0"/>
                        <a:t>介護保険</a:t>
                      </a:r>
                    </a:p>
                  </a:txBody>
                  <a:tcPr/>
                </a:tc>
                <a:extLst>
                  <a:ext uri="{0D108BD9-81ED-4DB2-BD59-A6C34878D82A}">
                    <a16:rowId xmlns:a16="http://schemas.microsoft.com/office/drawing/2014/main" xmlns="" val="3339148998"/>
                  </a:ext>
                </a:extLst>
              </a:tr>
              <a:tr h="313086">
                <a:tc gridSpan="2">
                  <a:txBody>
                    <a:bodyPr/>
                    <a:lstStyle/>
                    <a:p>
                      <a:r>
                        <a:rPr kumimoji="1" lang="ja-JP" altLang="en-US" sz="1400" dirty="0"/>
                        <a:t>全体</a:t>
                      </a:r>
                    </a:p>
                  </a:txBody>
                  <a:tcPr>
                    <a:solidFill>
                      <a:schemeClr val="accent1">
                        <a:lumMod val="40000"/>
                        <a:lumOff val="60000"/>
                      </a:schemeClr>
                    </a:solidFill>
                  </a:tcPr>
                </a:tc>
                <a:tc hMerge="1">
                  <a:txBody>
                    <a:bodyPr/>
                    <a:lstStyle/>
                    <a:p>
                      <a:endParaRPr kumimoji="1" lang="ja-JP" altLang="en-US"/>
                    </a:p>
                  </a:txBody>
                  <a:tcPr/>
                </a:tc>
                <a:tc>
                  <a:txBody>
                    <a:bodyPr/>
                    <a:lstStyle/>
                    <a:p>
                      <a:pPr algn="ctr"/>
                      <a:r>
                        <a:rPr kumimoji="1" lang="en-US" altLang="ja-JP" sz="1600" dirty="0"/>
                        <a:t>94</a:t>
                      </a:r>
                      <a:endParaRPr kumimoji="1" lang="ja-JP" altLang="en-US" sz="1600" dirty="0"/>
                    </a:p>
                  </a:txBody>
                  <a:tcPr>
                    <a:solidFill>
                      <a:schemeClr val="accent1">
                        <a:lumMod val="40000"/>
                        <a:lumOff val="60000"/>
                      </a:schemeClr>
                    </a:solidFill>
                  </a:tcPr>
                </a:tc>
                <a:tc>
                  <a:txBody>
                    <a:bodyPr/>
                    <a:lstStyle/>
                    <a:p>
                      <a:pPr algn="ctr"/>
                      <a:r>
                        <a:rPr kumimoji="1" lang="en-US" altLang="ja-JP" sz="1600" dirty="0"/>
                        <a:t>164</a:t>
                      </a:r>
                      <a:endParaRPr kumimoji="1" lang="ja-JP" altLang="en-US" sz="1600" dirty="0"/>
                    </a:p>
                  </a:txBody>
                  <a:tcPr>
                    <a:solidFill>
                      <a:schemeClr val="accent1">
                        <a:lumMod val="40000"/>
                        <a:lumOff val="60000"/>
                      </a:schemeClr>
                    </a:solidFill>
                  </a:tcPr>
                </a:tc>
                <a:extLst>
                  <a:ext uri="{0D108BD9-81ED-4DB2-BD59-A6C34878D82A}">
                    <a16:rowId xmlns:a16="http://schemas.microsoft.com/office/drawing/2014/main" xmlns="" val="2541249462"/>
                  </a:ext>
                </a:extLst>
              </a:tr>
              <a:tr h="313086">
                <a:tc rowSpan="3">
                  <a:txBody>
                    <a:bodyPr/>
                    <a:lstStyle/>
                    <a:p>
                      <a:r>
                        <a:rPr kumimoji="1" lang="ja-JP" altLang="en-US" sz="1400" dirty="0"/>
                        <a:t>内訳</a:t>
                      </a:r>
                    </a:p>
                  </a:txBody>
                  <a:tcPr>
                    <a:solidFill>
                      <a:schemeClr val="accent1">
                        <a:lumMod val="20000"/>
                        <a:lumOff val="80000"/>
                      </a:schemeClr>
                    </a:solidFill>
                  </a:tcPr>
                </a:tc>
                <a:tc>
                  <a:txBody>
                    <a:bodyPr/>
                    <a:lstStyle/>
                    <a:p>
                      <a:r>
                        <a:rPr kumimoji="1" lang="ja-JP" altLang="en-US" sz="1400" dirty="0"/>
                        <a:t>看護のみ</a:t>
                      </a:r>
                    </a:p>
                  </a:txBody>
                  <a:tcPr>
                    <a:solidFill>
                      <a:schemeClr val="accent1">
                        <a:lumMod val="20000"/>
                        <a:lumOff val="80000"/>
                      </a:schemeClr>
                    </a:solidFill>
                  </a:tcPr>
                </a:tc>
                <a:tc>
                  <a:txBody>
                    <a:bodyPr/>
                    <a:lstStyle/>
                    <a:p>
                      <a:pPr algn="ctr"/>
                      <a:r>
                        <a:rPr kumimoji="1" lang="en-US" altLang="ja-JP" sz="1600" dirty="0"/>
                        <a:t>5</a:t>
                      </a:r>
                      <a:endParaRPr kumimoji="1" lang="ja-JP" altLang="en-US" sz="1600" dirty="0"/>
                    </a:p>
                  </a:txBody>
                  <a:tcPr>
                    <a:solidFill>
                      <a:schemeClr val="accent1">
                        <a:lumMod val="20000"/>
                        <a:lumOff val="80000"/>
                      </a:schemeClr>
                    </a:solidFill>
                  </a:tcPr>
                </a:tc>
                <a:tc>
                  <a:txBody>
                    <a:bodyPr/>
                    <a:lstStyle/>
                    <a:p>
                      <a:pPr algn="ctr"/>
                      <a:r>
                        <a:rPr kumimoji="1" lang="en-US" altLang="ja-JP" sz="1600" dirty="0"/>
                        <a:t>15</a:t>
                      </a:r>
                      <a:endParaRPr kumimoji="1" lang="ja-JP" altLang="en-US" sz="1600" dirty="0"/>
                    </a:p>
                  </a:txBody>
                  <a:tcPr>
                    <a:solidFill>
                      <a:schemeClr val="accent1">
                        <a:lumMod val="20000"/>
                        <a:lumOff val="80000"/>
                      </a:schemeClr>
                    </a:solidFill>
                  </a:tcPr>
                </a:tc>
                <a:extLst>
                  <a:ext uri="{0D108BD9-81ED-4DB2-BD59-A6C34878D82A}">
                    <a16:rowId xmlns:a16="http://schemas.microsoft.com/office/drawing/2014/main" xmlns="" val="447909280"/>
                  </a:ext>
                </a:extLst>
              </a:tr>
              <a:tr h="313086">
                <a:tc vMerge="1">
                  <a:txBody>
                    <a:bodyPr/>
                    <a:lstStyle/>
                    <a:p>
                      <a:endParaRPr kumimoji="1" lang="ja-JP" altLang="en-US" dirty="0"/>
                    </a:p>
                  </a:txBody>
                  <a:tcPr/>
                </a:tc>
                <a:tc>
                  <a:txBody>
                    <a:bodyPr/>
                    <a:lstStyle/>
                    <a:p>
                      <a:r>
                        <a:rPr kumimoji="1" lang="ja-JP" altLang="en-US" sz="1400"/>
                        <a:t>看護＋リハ</a:t>
                      </a:r>
                      <a:endParaRPr kumimoji="1" lang="ja-JP" altLang="en-US"/>
                    </a:p>
                  </a:txBody>
                  <a:tcPr>
                    <a:solidFill>
                      <a:schemeClr val="accent1">
                        <a:lumMod val="20000"/>
                        <a:lumOff val="80000"/>
                      </a:schemeClr>
                    </a:solidFill>
                  </a:tcPr>
                </a:tc>
                <a:tc>
                  <a:txBody>
                    <a:bodyPr/>
                    <a:lstStyle/>
                    <a:p>
                      <a:pPr algn="ctr"/>
                      <a:r>
                        <a:rPr kumimoji="1" lang="en-US" altLang="ja-JP" sz="1600" dirty="0"/>
                        <a:t>37</a:t>
                      </a:r>
                      <a:endParaRPr kumimoji="1" lang="ja-JP" altLang="en-US" sz="1600" dirty="0"/>
                    </a:p>
                  </a:txBody>
                  <a:tcPr>
                    <a:solidFill>
                      <a:schemeClr val="accent1">
                        <a:lumMod val="20000"/>
                        <a:lumOff val="80000"/>
                      </a:schemeClr>
                    </a:solidFill>
                  </a:tcPr>
                </a:tc>
                <a:tc>
                  <a:txBody>
                    <a:bodyPr/>
                    <a:lstStyle/>
                    <a:p>
                      <a:pPr algn="ctr"/>
                      <a:r>
                        <a:rPr kumimoji="1" lang="en-US" altLang="ja-JP" sz="1600" dirty="0"/>
                        <a:t>32</a:t>
                      </a:r>
                      <a:endParaRPr kumimoji="1" lang="ja-JP" altLang="en-US" sz="1600" dirty="0"/>
                    </a:p>
                  </a:txBody>
                  <a:tcPr>
                    <a:solidFill>
                      <a:schemeClr val="accent1">
                        <a:lumMod val="20000"/>
                        <a:lumOff val="80000"/>
                      </a:schemeClr>
                    </a:solidFill>
                  </a:tcPr>
                </a:tc>
                <a:extLst>
                  <a:ext uri="{0D108BD9-81ED-4DB2-BD59-A6C34878D82A}">
                    <a16:rowId xmlns:a16="http://schemas.microsoft.com/office/drawing/2014/main" xmlns="" val="4075100594"/>
                  </a:ext>
                </a:extLst>
              </a:tr>
              <a:tr h="313086">
                <a:tc vMerge="1">
                  <a:txBody>
                    <a:bodyPr/>
                    <a:lstStyle/>
                    <a:p>
                      <a:endParaRPr kumimoji="1" lang="ja-JP" altLang="en-US" dirty="0"/>
                    </a:p>
                  </a:txBody>
                  <a:tcPr/>
                </a:tc>
                <a:tc>
                  <a:txBody>
                    <a:bodyPr/>
                    <a:lstStyle/>
                    <a:p>
                      <a:r>
                        <a:rPr kumimoji="1" lang="ja-JP" altLang="en-US" sz="1400" dirty="0"/>
                        <a:t>リハのみ</a:t>
                      </a:r>
                      <a:endParaRPr kumimoji="1" lang="ja-JP" altLang="en-US" dirty="0"/>
                    </a:p>
                  </a:txBody>
                  <a:tcPr>
                    <a:solidFill>
                      <a:schemeClr val="accent1">
                        <a:lumMod val="20000"/>
                        <a:lumOff val="80000"/>
                      </a:schemeClr>
                    </a:solidFill>
                  </a:tcPr>
                </a:tc>
                <a:tc>
                  <a:txBody>
                    <a:bodyPr/>
                    <a:lstStyle/>
                    <a:p>
                      <a:pPr algn="ctr"/>
                      <a:r>
                        <a:rPr kumimoji="1" lang="en-US" altLang="ja-JP" sz="1600" dirty="0"/>
                        <a:t>52</a:t>
                      </a:r>
                      <a:endParaRPr kumimoji="1" lang="ja-JP" altLang="en-US" sz="1600" dirty="0"/>
                    </a:p>
                  </a:txBody>
                  <a:tcPr>
                    <a:solidFill>
                      <a:schemeClr val="accent1">
                        <a:lumMod val="20000"/>
                        <a:lumOff val="80000"/>
                      </a:schemeClr>
                    </a:solidFill>
                  </a:tcPr>
                </a:tc>
                <a:tc>
                  <a:txBody>
                    <a:bodyPr/>
                    <a:lstStyle/>
                    <a:p>
                      <a:pPr algn="ctr"/>
                      <a:r>
                        <a:rPr kumimoji="1" lang="en-US" altLang="ja-JP" sz="1600" dirty="0"/>
                        <a:t>117</a:t>
                      </a:r>
                      <a:endParaRPr kumimoji="1" lang="ja-JP" altLang="en-US" sz="1600" dirty="0"/>
                    </a:p>
                  </a:txBody>
                  <a:tcPr>
                    <a:solidFill>
                      <a:schemeClr val="accent1">
                        <a:lumMod val="20000"/>
                        <a:lumOff val="80000"/>
                      </a:schemeClr>
                    </a:solidFill>
                  </a:tcPr>
                </a:tc>
                <a:extLst>
                  <a:ext uri="{0D108BD9-81ED-4DB2-BD59-A6C34878D82A}">
                    <a16:rowId xmlns:a16="http://schemas.microsoft.com/office/drawing/2014/main" xmlns="" val="4029602172"/>
                  </a:ext>
                </a:extLst>
              </a:tr>
            </a:tbl>
          </a:graphicData>
        </a:graphic>
      </p:graphicFrame>
      <p:sp>
        <p:nvSpPr>
          <p:cNvPr id="18" name="星: 5 pt 17">
            <a:extLst>
              <a:ext uri="{FF2B5EF4-FFF2-40B4-BE49-F238E27FC236}">
                <a16:creationId xmlns:a16="http://schemas.microsoft.com/office/drawing/2014/main" xmlns="" id="{1BE5A06C-4A23-4284-B5CF-FF44AFDF0BD3}"/>
              </a:ext>
            </a:extLst>
          </p:cNvPr>
          <p:cNvSpPr/>
          <p:nvPr/>
        </p:nvSpPr>
        <p:spPr>
          <a:xfrm>
            <a:off x="3559686" y="2640063"/>
            <a:ext cx="194426" cy="192663"/>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aphicFrame>
        <p:nvGraphicFramePr>
          <p:cNvPr id="24" name="グラフ 23">
            <a:extLst>
              <a:ext uri="{FF2B5EF4-FFF2-40B4-BE49-F238E27FC236}">
                <a16:creationId xmlns:a16="http://schemas.microsoft.com/office/drawing/2014/main" xmlns="" id="{4BA6D6F2-A213-47F5-8D12-6A0D5BAF492B}"/>
              </a:ext>
            </a:extLst>
          </p:cNvPr>
          <p:cNvGraphicFramePr/>
          <p:nvPr>
            <p:extLst/>
          </p:nvPr>
        </p:nvGraphicFramePr>
        <p:xfrm>
          <a:off x="3942792" y="2533476"/>
          <a:ext cx="4096626" cy="2631813"/>
        </p:xfrm>
        <a:graphic>
          <a:graphicData uri="http://schemas.openxmlformats.org/drawingml/2006/chart">
            <c:chart xmlns:c="http://schemas.openxmlformats.org/drawingml/2006/chart" xmlns:r="http://schemas.openxmlformats.org/officeDocument/2006/relationships" r:id="rId3"/>
          </a:graphicData>
        </a:graphic>
      </p:graphicFrame>
      <p:sp>
        <p:nvSpPr>
          <p:cNvPr id="25" name="四角形: 角を丸くする 24">
            <a:extLst>
              <a:ext uri="{FF2B5EF4-FFF2-40B4-BE49-F238E27FC236}">
                <a16:creationId xmlns:a16="http://schemas.microsoft.com/office/drawing/2014/main" xmlns="" id="{C27EF23F-A9A6-42B7-9FAE-A548F20D5320}"/>
              </a:ext>
            </a:extLst>
          </p:cNvPr>
          <p:cNvSpPr/>
          <p:nvPr/>
        </p:nvSpPr>
        <p:spPr>
          <a:xfrm>
            <a:off x="4614545" y="5254675"/>
            <a:ext cx="4851733" cy="429842"/>
          </a:xfrm>
          <a:prstGeom prst="round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chemeClr val="tx1"/>
                </a:solidFill>
              </a:rPr>
              <a:t>指定難病（別表第７の疾患）には、筋萎縮性側索硬化症、脊髄小脳変性症、進行性核上性麻痺、大脳基底核変性症、多系統萎縮症、パーキンソン病（</a:t>
            </a:r>
            <a:r>
              <a:rPr lang="en-US" altLang="ja-JP" sz="800" dirty="0">
                <a:solidFill>
                  <a:schemeClr val="tx1"/>
                </a:solidFill>
              </a:rPr>
              <a:t>Yahr3</a:t>
            </a:r>
            <a:r>
              <a:rPr lang="ja-JP" altLang="en-US" sz="800" dirty="0">
                <a:solidFill>
                  <a:schemeClr val="tx1"/>
                </a:solidFill>
              </a:rPr>
              <a:t>以上）などが含まれる。</a:t>
            </a:r>
            <a:endParaRPr lang="en-US" altLang="ja-JP" sz="800" dirty="0">
              <a:solidFill>
                <a:schemeClr val="tx1"/>
              </a:solidFill>
            </a:endParaRPr>
          </a:p>
          <a:p>
            <a:r>
              <a:rPr lang="ja-JP" altLang="en-US" sz="800" dirty="0">
                <a:solidFill>
                  <a:schemeClr val="tx1"/>
                </a:solidFill>
              </a:rPr>
              <a:t>毎月、受診した複数の医療機関等の自己負担額をすべて合算した上で公的負担医療制度が適応される。</a:t>
            </a:r>
          </a:p>
        </p:txBody>
      </p:sp>
      <p:sp>
        <p:nvSpPr>
          <p:cNvPr id="26" name="テキスト ボックス 25">
            <a:extLst>
              <a:ext uri="{FF2B5EF4-FFF2-40B4-BE49-F238E27FC236}">
                <a16:creationId xmlns:a16="http://schemas.microsoft.com/office/drawing/2014/main" xmlns="" id="{7B71545C-C89A-433C-BE0E-68500168636F}"/>
              </a:ext>
            </a:extLst>
          </p:cNvPr>
          <p:cNvSpPr txBox="1"/>
          <p:nvPr/>
        </p:nvSpPr>
        <p:spPr>
          <a:xfrm>
            <a:off x="7256126" y="3372718"/>
            <a:ext cx="2235302" cy="1446550"/>
          </a:xfrm>
          <a:prstGeom prst="rect">
            <a:avLst/>
          </a:prstGeom>
          <a:noFill/>
        </p:spPr>
        <p:txBody>
          <a:bodyPr wrap="square" rtlCol="0">
            <a:spAutoFit/>
          </a:bodyPr>
          <a:lstStyle/>
          <a:p>
            <a:pPr algn="ctr"/>
            <a:r>
              <a:rPr lang="ja-JP" altLang="en-US" sz="1600" b="1" dirty="0"/>
              <a:t>医療保険利用者の</a:t>
            </a:r>
            <a:endParaRPr lang="en-US" altLang="ja-JP" sz="1600" b="1" dirty="0"/>
          </a:p>
          <a:p>
            <a:pPr algn="ctr"/>
            <a:r>
              <a:rPr lang="en-US" altLang="ja-JP" sz="2400" b="1" dirty="0"/>
              <a:t>82</a:t>
            </a:r>
            <a:r>
              <a:rPr lang="ja-JP" altLang="en-US" sz="2400" b="1" dirty="0"/>
              <a:t>％</a:t>
            </a:r>
          </a:p>
          <a:p>
            <a:pPr algn="ctr"/>
            <a:r>
              <a:rPr lang="ja-JP" altLang="en-US" sz="1600" dirty="0"/>
              <a:t>公的負担医療制度利用</a:t>
            </a:r>
            <a:endParaRPr lang="en-US" altLang="ja-JP" sz="1600" dirty="0"/>
          </a:p>
          <a:p>
            <a:pPr algn="ctr"/>
            <a:r>
              <a:rPr lang="ja-JP" altLang="en-US" sz="1600" dirty="0"/>
              <a:t>小児慢性特定疾患</a:t>
            </a:r>
            <a:endParaRPr lang="en-US" altLang="ja-JP" sz="1600" dirty="0"/>
          </a:p>
          <a:p>
            <a:pPr algn="ctr"/>
            <a:r>
              <a:rPr lang="ja-JP" altLang="en-US" sz="1600" dirty="0"/>
              <a:t>重度心身障害</a:t>
            </a:r>
            <a:endParaRPr lang="en-US" altLang="ja-JP" sz="1600" dirty="0"/>
          </a:p>
        </p:txBody>
      </p:sp>
      <p:sp>
        <p:nvSpPr>
          <p:cNvPr id="27" name="テキスト ボックス 26">
            <a:extLst>
              <a:ext uri="{FF2B5EF4-FFF2-40B4-BE49-F238E27FC236}">
                <a16:creationId xmlns:a16="http://schemas.microsoft.com/office/drawing/2014/main" xmlns="" id="{63FAA8DF-A86D-4CFC-8F84-A17F37FD22D7}"/>
              </a:ext>
            </a:extLst>
          </p:cNvPr>
          <p:cNvSpPr txBox="1"/>
          <p:nvPr/>
        </p:nvSpPr>
        <p:spPr>
          <a:xfrm>
            <a:off x="0" y="497"/>
            <a:ext cx="7033471" cy="615553"/>
          </a:xfrm>
          <a:prstGeom prst="rect">
            <a:avLst/>
          </a:prstGeom>
          <a:solidFill>
            <a:srgbClr val="00B050"/>
          </a:solidFill>
          <a:ln>
            <a:solidFill>
              <a:srgbClr val="00B050"/>
            </a:solidFill>
          </a:ln>
        </p:spPr>
        <p:txBody>
          <a:bodyPr wrap="square" rtlCol="0">
            <a:spAutoFit/>
          </a:bodyPr>
          <a:lstStyle/>
          <a:p>
            <a:pPr algn="ctr"/>
            <a:r>
              <a:rPr lang="ja-JP" altLang="en-US" b="1" dirty="0">
                <a:solidFill>
                  <a:schemeClr val="bg1"/>
                </a:solidFill>
              </a:rPr>
              <a:t>リハ職の数が看護職の数を上回る訪問看護ステーションの一例</a:t>
            </a:r>
            <a:endParaRPr lang="en-US" altLang="ja-JP" b="1" dirty="0">
              <a:solidFill>
                <a:schemeClr val="bg1"/>
              </a:solidFill>
            </a:endParaRPr>
          </a:p>
          <a:p>
            <a:pPr algn="ctr"/>
            <a:r>
              <a:rPr lang="ja-JP" altLang="en-US" sz="1600" dirty="0">
                <a:solidFill>
                  <a:schemeClr val="bg1"/>
                </a:solidFill>
              </a:rPr>
              <a:t>　　職員配置：看護師：</a:t>
            </a:r>
            <a:r>
              <a:rPr lang="en-US" altLang="ja-JP" sz="1600" dirty="0">
                <a:solidFill>
                  <a:schemeClr val="bg1"/>
                </a:solidFill>
              </a:rPr>
              <a:t>5</a:t>
            </a:r>
            <a:r>
              <a:rPr lang="ja-JP" altLang="en-US" sz="1600" dirty="0">
                <a:solidFill>
                  <a:schemeClr val="bg1"/>
                </a:solidFill>
              </a:rPr>
              <a:t>名　リハ職</a:t>
            </a:r>
            <a:r>
              <a:rPr lang="en-US" altLang="ja-JP" sz="1600" dirty="0">
                <a:solidFill>
                  <a:schemeClr val="bg1"/>
                </a:solidFill>
              </a:rPr>
              <a:t>18</a:t>
            </a:r>
            <a:r>
              <a:rPr lang="ja-JP" altLang="en-US" sz="1600" dirty="0">
                <a:solidFill>
                  <a:schemeClr val="bg1"/>
                </a:solidFill>
              </a:rPr>
              <a:t>名（</a:t>
            </a:r>
            <a:r>
              <a:rPr lang="en-US" altLang="ja-JP" sz="1600" dirty="0">
                <a:solidFill>
                  <a:schemeClr val="bg1"/>
                </a:solidFill>
              </a:rPr>
              <a:t>PT8</a:t>
            </a:r>
            <a:r>
              <a:rPr lang="ja-JP" altLang="en-US" sz="1600" dirty="0">
                <a:solidFill>
                  <a:schemeClr val="bg1"/>
                </a:solidFill>
              </a:rPr>
              <a:t>名</a:t>
            </a:r>
            <a:r>
              <a:rPr lang="en-US" altLang="ja-JP" sz="1600" dirty="0">
                <a:solidFill>
                  <a:schemeClr val="bg1"/>
                </a:solidFill>
              </a:rPr>
              <a:t>,OT8</a:t>
            </a:r>
            <a:r>
              <a:rPr lang="ja-JP" altLang="en-US" sz="1600" dirty="0">
                <a:solidFill>
                  <a:schemeClr val="bg1"/>
                </a:solidFill>
              </a:rPr>
              <a:t>名</a:t>
            </a:r>
            <a:r>
              <a:rPr lang="en-US" altLang="ja-JP" sz="1600" dirty="0">
                <a:solidFill>
                  <a:schemeClr val="bg1"/>
                </a:solidFill>
              </a:rPr>
              <a:t>,ST2</a:t>
            </a:r>
            <a:r>
              <a:rPr lang="ja-JP" altLang="en-US" sz="1600" dirty="0">
                <a:solidFill>
                  <a:schemeClr val="bg1"/>
                </a:solidFill>
              </a:rPr>
              <a:t>名）</a:t>
            </a:r>
          </a:p>
        </p:txBody>
      </p:sp>
      <p:sp>
        <p:nvSpPr>
          <p:cNvPr id="28" name="テキスト ボックス 27">
            <a:extLst>
              <a:ext uri="{FF2B5EF4-FFF2-40B4-BE49-F238E27FC236}">
                <a16:creationId xmlns:a16="http://schemas.microsoft.com/office/drawing/2014/main" xmlns="" id="{0687F755-77A9-42BA-B2E6-EC93FC7FFEAC}"/>
              </a:ext>
            </a:extLst>
          </p:cNvPr>
          <p:cNvSpPr txBox="1"/>
          <p:nvPr/>
        </p:nvSpPr>
        <p:spPr>
          <a:xfrm>
            <a:off x="4914688" y="724044"/>
            <a:ext cx="1569660" cy="369332"/>
          </a:xfrm>
          <a:prstGeom prst="rect">
            <a:avLst/>
          </a:prstGeom>
          <a:noFill/>
        </p:spPr>
        <p:txBody>
          <a:bodyPr wrap="none" rtlCol="0">
            <a:spAutoFit/>
          </a:bodyPr>
          <a:lstStyle/>
          <a:p>
            <a:r>
              <a:rPr lang="ja-JP" altLang="en-US" dirty="0"/>
              <a:t>利用者の内訳</a:t>
            </a:r>
          </a:p>
        </p:txBody>
      </p:sp>
      <p:sp>
        <p:nvSpPr>
          <p:cNvPr id="29" name="楕円 28">
            <a:extLst>
              <a:ext uri="{FF2B5EF4-FFF2-40B4-BE49-F238E27FC236}">
                <a16:creationId xmlns:a16="http://schemas.microsoft.com/office/drawing/2014/main" xmlns="" id="{263C4B74-B5C2-47E5-8140-8A463EBFBE5F}"/>
              </a:ext>
            </a:extLst>
          </p:cNvPr>
          <p:cNvSpPr/>
          <p:nvPr/>
        </p:nvSpPr>
        <p:spPr>
          <a:xfrm>
            <a:off x="7033471" y="2004970"/>
            <a:ext cx="560583" cy="71725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 name="テキスト ボックス 29">
            <a:extLst>
              <a:ext uri="{FF2B5EF4-FFF2-40B4-BE49-F238E27FC236}">
                <a16:creationId xmlns:a16="http://schemas.microsoft.com/office/drawing/2014/main" xmlns="" id="{69400A54-0FA0-490F-BCA8-E2406987CA73}"/>
              </a:ext>
            </a:extLst>
          </p:cNvPr>
          <p:cNvSpPr txBox="1"/>
          <p:nvPr/>
        </p:nvSpPr>
        <p:spPr>
          <a:xfrm>
            <a:off x="7126410" y="350668"/>
            <a:ext cx="2365019" cy="707886"/>
          </a:xfrm>
          <a:prstGeom prst="rect">
            <a:avLst/>
          </a:prstGeom>
          <a:noFill/>
        </p:spPr>
        <p:txBody>
          <a:bodyPr wrap="square" rtlCol="0">
            <a:spAutoFit/>
          </a:bodyPr>
          <a:lstStyle/>
          <a:p>
            <a:r>
              <a:rPr lang="ja-JP" altLang="en-US" sz="1600" dirty="0">
                <a:solidFill>
                  <a:srgbClr val="FF0000"/>
                </a:solidFill>
              </a:rPr>
              <a:t>医療保険利用者のうち</a:t>
            </a:r>
            <a:endParaRPr lang="en-US" altLang="ja-JP" sz="1600" dirty="0">
              <a:solidFill>
                <a:srgbClr val="FF0000"/>
              </a:solidFill>
            </a:endParaRPr>
          </a:p>
          <a:p>
            <a:r>
              <a:rPr lang="ja-JP" altLang="en-US" sz="1600" b="1" dirty="0">
                <a:solidFill>
                  <a:srgbClr val="FF0000"/>
                </a:solidFill>
              </a:rPr>
              <a:t>リハ職の訪問　</a:t>
            </a:r>
            <a:r>
              <a:rPr lang="en-US" altLang="ja-JP" sz="2400" b="1" dirty="0">
                <a:solidFill>
                  <a:srgbClr val="FF0000"/>
                </a:solidFill>
              </a:rPr>
              <a:t>95</a:t>
            </a:r>
            <a:r>
              <a:rPr lang="ja-JP" altLang="en-US" sz="2400" b="1" dirty="0">
                <a:solidFill>
                  <a:srgbClr val="FF0000"/>
                </a:solidFill>
              </a:rPr>
              <a:t>％</a:t>
            </a:r>
            <a:endParaRPr lang="ja-JP" altLang="en-US" sz="1600" b="1" dirty="0">
              <a:solidFill>
                <a:srgbClr val="FF0000"/>
              </a:solidFill>
            </a:endParaRPr>
          </a:p>
        </p:txBody>
      </p:sp>
      <p:sp>
        <p:nvSpPr>
          <p:cNvPr id="31" name="テキスト ボックス 30">
            <a:extLst>
              <a:ext uri="{FF2B5EF4-FFF2-40B4-BE49-F238E27FC236}">
                <a16:creationId xmlns:a16="http://schemas.microsoft.com/office/drawing/2014/main" xmlns="" id="{26832847-09FB-4F8B-B780-A0B27A3CBF59}"/>
              </a:ext>
            </a:extLst>
          </p:cNvPr>
          <p:cNvSpPr txBox="1"/>
          <p:nvPr/>
        </p:nvSpPr>
        <p:spPr>
          <a:xfrm>
            <a:off x="119270" y="5836712"/>
            <a:ext cx="9674087" cy="954107"/>
          </a:xfrm>
          <a:prstGeom prst="rect">
            <a:avLst/>
          </a:prstGeom>
          <a:noFill/>
          <a:ln w="38100">
            <a:solidFill>
              <a:srgbClr val="0070C0"/>
            </a:solidFill>
          </a:ln>
        </p:spPr>
        <p:txBody>
          <a:bodyPr wrap="square" rtlCol="0">
            <a:spAutoFit/>
          </a:bodyPr>
          <a:lstStyle/>
          <a:p>
            <a:pPr marL="179388" indent="-179388"/>
            <a:r>
              <a:rPr lang="ja-JP" altLang="en-US" sz="1400" dirty="0">
                <a:latin typeface="ＭＳ ゴシック" panose="020B0609070205080204" pitchFamily="49" charset="-128"/>
                <a:ea typeface="ＭＳ ゴシック" panose="020B0609070205080204" pitchFamily="49" charset="-128"/>
              </a:rPr>
              <a:t>〇　多数のリハ職を配置する訪問看護ステーションが２次医療圏を広くカバーし、リハ職のいない訪問看護ステーションと連携し、多数の訪問看護師と協働しながらサービス提供を行っている事業所も影響を受けます。</a:t>
            </a:r>
            <a:endParaRPr lang="en-US" altLang="ja-JP" sz="1400" dirty="0">
              <a:latin typeface="ＭＳ ゴシック" panose="020B0609070205080204" pitchFamily="49" charset="-128"/>
              <a:ea typeface="ＭＳ ゴシック" panose="020B0609070205080204" pitchFamily="49" charset="-128"/>
            </a:endParaRPr>
          </a:p>
          <a:p>
            <a:pPr marL="179388" indent="-179388"/>
            <a:r>
              <a:rPr lang="ja-JP" altLang="en-US" sz="1400" dirty="0">
                <a:latin typeface="ＭＳ ゴシック" panose="020B0609070205080204" pitchFamily="49" charset="-128"/>
                <a:ea typeface="ＭＳ ゴシック" panose="020B0609070205080204" pitchFamily="49" charset="-128"/>
              </a:rPr>
              <a:t>〇　栃木県の一例では、全利用者のうち、医療保険を利用する者は全体の４割近くを占め、リハ職の訪問は医療保険利用者の</a:t>
            </a:r>
            <a:r>
              <a:rPr lang="en-US" altLang="ja-JP" sz="1400" dirty="0">
                <a:latin typeface="ＭＳ ゴシック" panose="020B0609070205080204" pitchFamily="49" charset="-128"/>
                <a:ea typeface="ＭＳ ゴシック" panose="020B0609070205080204" pitchFamily="49" charset="-128"/>
              </a:rPr>
              <a:t>95</a:t>
            </a:r>
            <a:r>
              <a:rPr lang="ja-JP" altLang="en-US" sz="1400" dirty="0">
                <a:latin typeface="ＭＳ ゴシック" panose="020B0609070205080204" pitchFamily="49" charset="-128"/>
                <a:ea typeface="ＭＳ ゴシック" panose="020B0609070205080204" pitchFamily="49" charset="-128"/>
              </a:rPr>
              <a:t>％に及び、医療保険利用者の</a:t>
            </a:r>
            <a:r>
              <a:rPr lang="en-US" altLang="ja-JP" sz="1400" dirty="0">
                <a:latin typeface="ＭＳ ゴシック" panose="020B0609070205080204" pitchFamily="49" charset="-128"/>
                <a:ea typeface="ＭＳ ゴシック" panose="020B0609070205080204" pitchFamily="49" charset="-128"/>
              </a:rPr>
              <a:t>8</a:t>
            </a:r>
            <a:r>
              <a:rPr lang="ja-JP" altLang="en-US" sz="1400" dirty="0">
                <a:latin typeface="ＭＳ ゴシック" panose="020B0609070205080204" pitchFamily="49" charset="-128"/>
                <a:ea typeface="ＭＳ ゴシック" panose="020B0609070205080204" pitchFamily="49" charset="-128"/>
              </a:rPr>
              <a:t>割以上が公的費用負担が受けられる重度障害を有する在宅療養患者です。</a:t>
            </a:r>
          </a:p>
        </p:txBody>
      </p:sp>
      <p:sp>
        <p:nvSpPr>
          <p:cNvPr id="32" name="楕円 31">
            <a:extLst>
              <a:ext uri="{FF2B5EF4-FFF2-40B4-BE49-F238E27FC236}">
                <a16:creationId xmlns:a16="http://schemas.microsoft.com/office/drawing/2014/main" xmlns="" id="{EFFD9AF3-0ED0-494E-AA8C-D9648BA0B033}"/>
              </a:ext>
            </a:extLst>
          </p:cNvPr>
          <p:cNvSpPr/>
          <p:nvPr/>
        </p:nvSpPr>
        <p:spPr>
          <a:xfrm rot="1260821">
            <a:off x="4919736" y="3477241"/>
            <a:ext cx="2318247" cy="1599695"/>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1195064453"/>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kumimoji="1" sz="1600" dirty="0" smtClean="0">
            <a:solidFill>
              <a:srgbClr val="FF0000"/>
            </a:solidFill>
          </a:defRPr>
        </a:defPPr>
      </a:lstStyle>
    </a:txDef>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a:solidFill>
            <a:srgbClr val="FF0000"/>
          </a:solidFill>
        </a:ln>
      </a:spPr>
      <a:bodyPr rtlCol="0" anchor="ctr"/>
      <a:lstStyle>
        <a:defPPr algn="ct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kumimoji="1" sz="1600" dirty="0" smtClean="0">
            <a:solidFill>
              <a:srgbClr val="FF0000"/>
            </a:solidFill>
          </a:defRPr>
        </a:defPPr>
      </a:lstStyle>
    </a:txDef>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marL="176213" indent="-176213" algn="l">
          <a:defRPr kumimoji="1" dirty="0" smtClean="0">
            <a:latin typeface="+mj-ea"/>
            <a:ea typeface="+mj-ea"/>
          </a:defRPr>
        </a:defPPr>
      </a:lstStyle>
      <a:style>
        <a:lnRef idx="2">
          <a:schemeClr val="accent1"/>
        </a:lnRef>
        <a:fillRef idx="1">
          <a:schemeClr val="lt1"/>
        </a:fillRef>
        <a:effectRef idx="0">
          <a:schemeClr val="accent1"/>
        </a:effectRef>
        <a:fontRef idx="minor">
          <a:schemeClr val="dk1"/>
        </a:fontRef>
      </a:style>
    </a:spDef>
    <a:lnDef>
      <a:spPr>
        <a:ln w="38100">
          <a:solidFill>
            <a:srgbClr val="FF0000"/>
          </a:solidFill>
        </a:ln>
      </a:spPr>
      <a:bodyPr/>
      <a:lstStyle/>
      <a:style>
        <a:lnRef idx="1">
          <a:schemeClr val="accent2"/>
        </a:lnRef>
        <a:fillRef idx="0">
          <a:schemeClr val="accent2"/>
        </a:fillRef>
        <a:effectRef idx="0">
          <a:schemeClr val="accent2"/>
        </a:effectRef>
        <a:fontRef idx="minor">
          <a:schemeClr val="tx1"/>
        </a:fontRef>
      </a:style>
    </a:lnDef>
    <a:txDef>
      <a:spPr>
        <a:noFill/>
      </a:spPr>
      <a:bodyPr wrap="square" rtlCol="0">
        <a:spAutoFit/>
      </a:bodyPr>
      <a:lstStyle>
        <a:defPPr algn="l">
          <a:defRPr kumimoji="1" dirty="0" smtClean="0">
            <a:solidFill>
              <a:srgbClr val="FF0000"/>
            </a:solidFill>
          </a:defRPr>
        </a:defPPr>
      </a:lstStyle>
    </a:tx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5500</TotalTime>
  <Words>193</Words>
  <Application>Microsoft Office PowerPoint</Application>
  <PresentationFormat>A4 210 x 297 mm</PresentationFormat>
  <Paragraphs>44</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2</vt:i4>
      </vt:variant>
    </vt:vector>
  </HeadingPairs>
  <TitlesOfParts>
    <vt:vector size="10" baseType="lpstr">
      <vt:lpstr>ＭＳ Ｐゴシック</vt:lpstr>
      <vt:lpstr>ＭＳ ゴシック</vt:lpstr>
      <vt:lpstr>游ゴシック Light</vt:lpstr>
      <vt:lpstr>Arial</vt:lpstr>
      <vt:lpstr>Calibri</vt:lpstr>
      <vt:lpstr>デザインの設定</vt:lpstr>
      <vt:lpstr>1_デザインの設定</vt:lpstr>
      <vt:lpstr>2_デザインの設定</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介護分野の文書に係る負担軽減に関する提案</dc:title>
  <dc:creator>戸塚 満久</dc:creator>
  <cp:lastModifiedBy>水田 達也</cp:lastModifiedBy>
  <cp:revision>426</cp:revision>
  <cp:lastPrinted>2020-06-19T23:08:15Z</cp:lastPrinted>
  <dcterms:created xsi:type="dcterms:W3CDTF">2019-09-25T03:21:18Z</dcterms:created>
  <dcterms:modified xsi:type="dcterms:W3CDTF">2020-11-26T11:14:34Z</dcterms:modified>
</cp:coreProperties>
</file>