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6600"/>
    <a:srgbClr val="003300"/>
    <a:srgbClr val="669900"/>
    <a:srgbClr val="336600"/>
    <a:srgbClr val="008000"/>
    <a:srgbClr val="0033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-30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065F-9CB9-4F4E-92BA-6129AFF1E2CB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8A0C-C0F8-45B0-A321-352FCE54C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97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065F-9CB9-4F4E-92BA-6129AFF1E2CB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8A0C-C0F8-45B0-A321-352FCE54C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515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065F-9CB9-4F4E-92BA-6129AFF1E2CB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8A0C-C0F8-45B0-A321-352FCE54C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29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065F-9CB9-4F4E-92BA-6129AFF1E2CB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8A0C-C0F8-45B0-A321-352FCE54C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5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065F-9CB9-4F4E-92BA-6129AFF1E2CB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8A0C-C0F8-45B0-A321-352FCE54C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0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065F-9CB9-4F4E-92BA-6129AFF1E2CB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8A0C-C0F8-45B0-A321-352FCE54C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065F-9CB9-4F4E-92BA-6129AFF1E2CB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8A0C-C0F8-45B0-A321-352FCE54C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42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065F-9CB9-4F4E-92BA-6129AFF1E2CB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8A0C-C0F8-45B0-A321-352FCE54C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36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065F-9CB9-4F4E-92BA-6129AFF1E2CB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8A0C-C0F8-45B0-A321-352FCE54C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63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065F-9CB9-4F4E-92BA-6129AFF1E2CB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8A0C-C0F8-45B0-A321-352FCE54C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86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065F-9CB9-4F4E-92BA-6129AFF1E2CB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8A0C-C0F8-45B0-A321-352FCE54C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12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065F-9CB9-4F4E-92BA-6129AFF1E2CB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8A0C-C0F8-45B0-A321-352FCE54C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23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直線コネクタ 28"/>
          <p:cNvCxnSpPr/>
          <p:nvPr/>
        </p:nvCxnSpPr>
        <p:spPr>
          <a:xfrm flipV="1">
            <a:off x="1257209" y="8331203"/>
            <a:ext cx="252000" cy="952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サブタイトル 2"/>
          <p:cNvSpPr txBox="1">
            <a:spLocks/>
          </p:cNvSpPr>
          <p:nvPr/>
        </p:nvSpPr>
        <p:spPr>
          <a:xfrm>
            <a:off x="331466" y="6251638"/>
            <a:ext cx="6172890" cy="2433021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 smtClean="0">
                <a:ln w="3175">
                  <a:solidFill>
                    <a:schemeClr val="tx1"/>
                  </a:solidFill>
                </a:ln>
              </a:rPr>
              <a:t>　</a:t>
            </a:r>
            <a:r>
              <a:rPr lang="ja-JP" altLang="en-US" sz="1300" b="1" u="sng" dirty="0" smtClean="0">
                <a:ln w="3175">
                  <a:solidFill>
                    <a:schemeClr val="tx1"/>
                  </a:solidFill>
                </a:ln>
                <a:latin typeface="+mn-ea"/>
              </a:rPr>
              <a:t>１</a:t>
            </a:r>
            <a:r>
              <a:rPr lang="ja-JP" altLang="en-US" sz="1300" b="1" u="sng" dirty="0">
                <a:ln w="3175">
                  <a:solidFill>
                    <a:schemeClr val="tx1"/>
                  </a:solidFill>
                </a:ln>
                <a:latin typeface="+mn-ea"/>
              </a:rPr>
              <a:t>．</a:t>
            </a:r>
            <a:r>
              <a:rPr lang="ja-JP" altLang="en-US" sz="1300" b="1" u="sng" dirty="0" smtClean="0">
                <a:ln w="3175">
                  <a:solidFill>
                    <a:schemeClr val="tx1"/>
                  </a:solidFill>
                </a:ln>
                <a:latin typeface="+mn-ea"/>
              </a:rPr>
              <a:t>事前の利用登録（詳細はお問合せください）</a:t>
            </a:r>
            <a:endParaRPr lang="en-US" altLang="ja-JP" sz="1300" b="1" u="sng" dirty="0" smtClean="0">
              <a:ln w="3175">
                <a:solidFill>
                  <a:schemeClr val="tx1"/>
                </a:solidFill>
              </a:ln>
              <a:latin typeface="+mn-ea"/>
            </a:endParaRPr>
          </a:p>
          <a:p>
            <a:pPr algn="l"/>
            <a:r>
              <a:rPr lang="ja-JP" altLang="en-US" sz="1300" b="1" dirty="0">
                <a:latin typeface="+mn-ea"/>
              </a:rPr>
              <a:t>　</a:t>
            </a:r>
            <a:r>
              <a:rPr lang="ja-JP" altLang="en-US" sz="1300" b="1" dirty="0">
                <a:latin typeface="+mn-ea"/>
              </a:rPr>
              <a:t>　</a:t>
            </a:r>
            <a:r>
              <a:rPr lang="ja-JP" altLang="en-US" sz="1300" b="1" dirty="0" smtClean="0">
                <a:latin typeface="+mn-ea"/>
              </a:rPr>
              <a:t>「</a:t>
            </a:r>
            <a:r>
              <a:rPr lang="ja-JP" altLang="en-US" sz="1300" b="1" u="sng" dirty="0" smtClean="0">
                <a:latin typeface="+mn-ea"/>
              </a:rPr>
              <a:t>利用登録申込書</a:t>
            </a:r>
            <a:r>
              <a:rPr lang="ja-JP" altLang="en-US" sz="1300" b="1" dirty="0" smtClean="0">
                <a:latin typeface="+mn-ea"/>
              </a:rPr>
              <a:t>」を提出してください。</a:t>
            </a:r>
            <a:r>
              <a:rPr lang="en-US" altLang="ja-JP" sz="1300" b="1" dirty="0" smtClean="0">
                <a:latin typeface="+mn-ea"/>
              </a:rPr>
              <a:t/>
            </a:r>
            <a:br>
              <a:rPr lang="en-US" altLang="ja-JP" sz="1300" b="1" dirty="0" smtClean="0">
                <a:latin typeface="+mn-ea"/>
              </a:rPr>
            </a:br>
            <a:r>
              <a:rPr lang="ja-JP" altLang="en-US" sz="1300" b="1" dirty="0">
                <a:latin typeface="+mn-ea"/>
              </a:rPr>
              <a:t>　</a:t>
            </a:r>
            <a:r>
              <a:rPr lang="ja-JP" altLang="en-US" sz="1300" b="1" dirty="0" smtClean="0">
                <a:latin typeface="+mn-ea"/>
              </a:rPr>
              <a:t>　内容</a:t>
            </a:r>
            <a:r>
              <a:rPr lang="ja-JP" altLang="en-US" sz="1300" b="1" dirty="0" smtClean="0">
                <a:latin typeface="+mn-ea"/>
              </a:rPr>
              <a:t>を確認後、「利用者」として登録します</a:t>
            </a:r>
            <a:r>
              <a:rPr lang="ja-JP" altLang="en-US" sz="1300" b="1" dirty="0" smtClean="0">
                <a:latin typeface="+mn-ea"/>
              </a:rPr>
              <a:t>。</a:t>
            </a:r>
            <a:r>
              <a:rPr lang="en-US" altLang="ja-JP" sz="1400" b="1" dirty="0">
                <a:latin typeface="+mn-ea"/>
              </a:rPr>
              <a:t/>
            </a:r>
            <a:br>
              <a:rPr lang="en-US" altLang="ja-JP" sz="1400" b="1" dirty="0">
                <a:latin typeface="+mn-ea"/>
              </a:rPr>
            </a:br>
            <a:r>
              <a:rPr lang="ja-JP" altLang="en-US" sz="1400" b="1" dirty="0" smtClean="0">
                <a:latin typeface="+mn-ea"/>
              </a:rPr>
              <a:t>　　</a:t>
            </a:r>
            <a:r>
              <a:rPr lang="ja-JP" altLang="en-US" sz="1000" b="1" dirty="0" smtClean="0">
                <a:latin typeface="+mn-ea"/>
              </a:rPr>
              <a:t>＊</a:t>
            </a:r>
            <a:r>
              <a:rPr lang="ja-JP" altLang="en-US" sz="1000" b="1" dirty="0" smtClean="0">
                <a:latin typeface="+mn-ea"/>
              </a:rPr>
              <a:t>県内</a:t>
            </a:r>
            <a:r>
              <a:rPr lang="ja-JP" altLang="en-US" sz="1000" b="1" dirty="0" smtClean="0">
                <a:latin typeface="+mn-ea"/>
              </a:rPr>
              <a:t>在住で失語症のある方なら、どなたでもお申込みできます</a:t>
            </a:r>
            <a:endParaRPr lang="en-US" altLang="ja-JP" sz="1000" b="1" dirty="0" smtClean="0">
              <a:latin typeface="+mn-ea"/>
            </a:endParaRPr>
          </a:p>
          <a:p>
            <a:pPr algn="l"/>
            <a:r>
              <a:rPr lang="ja-JP" altLang="en-US" sz="800" b="1" dirty="0" smtClean="0">
                <a:solidFill>
                  <a:schemeClr val="bg1"/>
                </a:solidFill>
                <a:latin typeface="+mn-ea"/>
              </a:rPr>
              <a:t>３</a:t>
            </a:r>
            <a:r>
              <a:rPr lang="en-US" altLang="ja-JP" b="1" dirty="0" smtClean="0">
                <a:latin typeface="+mn-ea"/>
              </a:rPr>
              <a:t/>
            </a:r>
            <a:br>
              <a:rPr lang="en-US" altLang="ja-JP" b="1" dirty="0" smtClean="0">
                <a:latin typeface="+mn-ea"/>
              </a:rPr>
            </a:br>
            <a:r>
              <a:rPr lang="ja-JP" altLang="en-US" b="1" dirty="0" smtClean="0">
                <a:latin typeface="+mn-ea"/>
              </a:rPr>
              <a:t>　</a:t>
            </a:r>
            <a:r>
              <a:rPr lang="ja-JP" altLang="en-US" sz="1300" b="1" u="sng" dirty="0" smtClean="0">
                <a:ln w="3175">
                  <a:solidFill>
                    <a:schemeClr val="tx1"/>
                  </a:solidFill>
                </a:ln>
                <a:latin typeface="+mn-ea"/>
              </a:rPr>
              <a:t>２．派遣の申込み</a:t>
            </a:r>
          </a:p>
          <a:p>
            <a:pPr algn="l"/>
            <a:r>
              <a:rPr lang="ja-JP" altLang="en-US" sz="1300" b="1" dirty="0" smtClean="0">
                <a:latin typeface="+mn-ea"/>
              </a:rPr>
              <a:t>　</a:t>
            </a:r>
            <a:r>
              <a:rPr lang="ja-JP" altLang="en-US" sz="1300" b="1" dirty="0" smtClean="0">
                <a:latin typeface="+mn-ea"/>
              </a:rPr>
              <a:t>　「</a:t>
            </a:r>
            <a:r>
              <a:rPr lang="ja-JP" altLang="en-US" sz="1300" b="1" u="sng" dirty="0" smtClean="0">
                <a:latin typeface="+mn-ea"/>
              </a:rPr>
              <a:t>派遣依頼書</a:t>
            </a:r>
            <a:r>
              <a:rPr lang="ja-JP" altLang="en-US" sz="1300" b="1" dirty="0" smtClean="0">
                <a:latin typeface="+mn-ea"/>
              </a:rPr>
              <a:t>」を提出してください。</a:t>
            </a:r>
            <a:r>
              <a:rPr lang="en-US" altLang="ja-JP" sz="1300" b="1" dirty="0" smtClean="0">
                <a:latin typeface="+mn-ea"/>
              </a:rPr>
              <a:t/>
            </a:r>
            <a:br>
              <a:rPr lang="en-US" altLang="ja-JP" sz="1300" b="1" dirty="0" smtClean="0">
                <a:latin typeface="+mn-ea"/>
              </a:rPr>
            </a:br>
            <a:r>
              <a:rPr lang="ja-JP" altLang="en-US" sz="1300" b="1" dirty="0" smtClean="0">
                <a:latin typeface="+mn-ea"/>
              </a:rPr>
              <a:t>　</a:t>
            </a:r>
            <a:r>
              <a:rPr lang="ja-JP" altLang="en-US" sz="1300" b="1" dirty="0">
                <a:latin typeface="+mn-ea"/>
              </a:rPr>
              <a:t>　</a:t>
            </a:r>
            <a:r>
              <a:rPr lang="ja-JP" altLang="en-US" sz="1300" b="1" dirty="0" smtClean="0">
                <a:latin typeface="+mn-ea"/>
              </a:rPr>
              <a:t>内容を確認後、支援者</a:t>
            </a:r>
            <a:r>
              <a:rPr lang="ja-JP" altLang="en-US" sz="1300" b="1" dirty="0">
                <a:latin typeface="+mn-ea"/>
              </a:rPr>
              <a:t>を</a:t>
            </a:r>
            <a:r>
              <a:rPr lang="ja-JP" altLang="en-US" sz="1300" b="1" dirty="0" smtClean="0">
                <a:latin typeface="+mn-ea"/>
              </a:rPr>
              <a:t>調整して派遣します</a:t>
            </a:r>
            <a:r>
              <a:rPr lang="ja-JP" altLang="en-US" sz="1300" b="1" dirty="0" smtClean="0">
                <a:latin typeface="+mn-ea"/>
              </a:rPr>
              <a:t>。</a:t>
            </a:r>
            <a:r>
              <a:rPr lang="en-US" altLang="ja-JP" sz="1300" b="1" dirty="0" smtClean="0">
                <a:latin typeface="+mn-ea"/>
              </a:rPr>
              <a:t/>
            </a:r>
            <a:br>
              <a:rPr lang="en-US" altLang="ja-JP" sz="1300" b="1" dirty="0" smtClean="0">
                <a:latin typeface="+mn-ea"/>
              </a:rPr>
            </a:br>
            <a:r>
              <a:rPr lang="ja-JP" altLang="en-US" sz="1300" b="1" dirty="0" smtClean="0">
                <a:latin typeface="+mn-ea"/>
              </a:rPr>
              <a:t>　　</a:t>
            </a:r>
            <a:r>
              <a:rPr lang="ja-JP" altLang="en-US" sz="1000" b="1" dirty="0" smtClean="0">
                <a:latin typeface="+mn-ea"/>
              </a:rPr>
              <a:t>＊</a:t>
            </a:r>
            <a:r>
              <a:rPr lang="ja-JP" altLang="en-US" sz="1000" b="1" dirty="0" smtClean="0">
                <a:latin typeface="+mn-ea"/>
              </a:rPr>
              <a:t>派遣は</a:t>
            </a:r>
            <a:r>
              <a:rPr lang="ja-JP" altLang="en-US" sz="1000" b="1" dirty="0" smtClean="0">
                <a:ln w="3175">
                  <a:solidFill>
                    <a:schemeClr val="tx1"/>
                  </a:solidFill>
                </a:ln>
                <a:latin typeface="+mn-ea"/>
              </a:rPr>
              <a:t>無料</a:t>
            </a:r>
            <a:r>
              <a:rPr lang="ja-JP" altLang="en-US" sz="1000" b="1" dirty="0" smtClean="0">
                <a:latin typeface="+mn-ea"/>
              </a:rPr>
              <a:t>です。ただし、待ち合わせ場所から解散までに生じる意思疎通支援者に</a:t>
            </a:r>
            <a:r>
              <a:rPr lang="ja-JP" altLang="en-US" sz="1000" b="1" dirty="0" smtClean="0">
                <a:latin typeface="+mn-ea"/>
              </a:rPr>
              <a:t>必要な経費</a:t>
            </a:r>
            <a:r>
              <a:rPr lang="en-US" altLang="ja-JP" sz="1000" b="1" dirty="0" smtClean="0">
                <a:latin typeface="+mn-ea"/>
              </a:rPr>
              <a:t/>
            </a:r>
            <a:br>
              <a:rPr lang="en-US" altLang="ja-JP" sz="1000" b="1" dirty="0" smtClean="0">
                <a:latin typeface="+mn-ea"/>
              </a:rPr>
            </a:br>
            <a:r>
              <a:rPr lang="ja-JP" altLang="en-US" sz="1000" b="1" dirty="0">
                <a:latin typeface="+mn-ea"/>
              </a:rPr>
              <a:t> </a:t>
            </a:r>
            <a:r>
              <a:rPr lang="ja-JP" altLang="en-US" sz="1000" b="1" dirty="0" smtClean="0">
                <a:latin typeface="+mn-ea"/>
              </a:rPr>
              <a:t>　 </a:t>
            </a:r>
            <a:r>
              <a:rPr lang="ja-JP" altLang="en-US" sz="1000" b="1" dirty="0" smtClean="0">
                <a:latin typeface="+mn-ea"/>
              </a:rPr>
              <a:t>　（</a:t>
            </a:r>
            <a:r>
              <a:rPr lang="ja-JP" altLang="en-US" sz="1000" b="1" dirty="0" smtClean="0">
                <a:latin typeface="+mn-ea"/>
              </a:rPr>
              <a:t>例：施設利用料や交通費等）は、利用者様にご負担いただきます。</a:t>
            </a:r>
            <a:endParaRPr lang="en-US" altLang="ja-JP" sz="1000" b="1" u="sng" dirty="0">
              <a:latin typeface="+mn-ea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323701" y="1094082"/>
            <a:ext cx="6192000" cy="9525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タイトル 1"/>
          <p:cNvSpPr txBox="1">
            <a:spLocks/>
          </p:cNvSpPr>
          <p:nvPr/>
        </p:nvSpPr>
        <p:spPr>
          <a:xfrm>
            <a:off x="-9299" y="579122"/>
            <a:ext cx="6858000" cy="69747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3200" b="1" dirty="0" smtClean="0">
                <a:ln w="63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失語症者向け意思疎通支援者派遣</a:t>
            </a:r>
            <a:endParaRPr lang="ja-JP" altLang="en-US" sz="32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362" y="1365909"/>
            <a:ext cx="6192000" cy="318874"/>
          </a:xfrm>
          <a:solidFill>
            <a:schemeClr val="accent1"/>
          </a:solidFill>
        </p:spPr>
        <p:txBody>
          <a:bodyPr vert="horz" anchor="ctr">
            <a:normAutofit/>
          </a:bodyPr>
          <a:lstStyle/>
          <a:p>
            <a:r>
              <a:rPr kumimoji="1"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失語症とは？</a:t>
            </a:r>
            <a:endParaRPr kumimoji="1" lang="ja-JP" altLang="en-US" sz="1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329887" y="1679329"/>
            <a:ext cx="6163365" cy="131818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300" dirty="0">
                <a:latin typeface="+mn-ea"/>
              </a:rPr>
              <a:t>　</a:t>
            </a:r>
            <a:r>
              <a:rPr lang="ja-JP" altLang="en-US" sz="1300" b="1" dirty="0" smtClean="0">
                <a:latin typeface="+mn-ea"/>
              </a:rPr>
              <a:t>脳</a:t>
            </a:r>
            <a:r>
              <a:rPr lang="ja-JP" altLang="en-US" sz="1300" b="1" dirty="0">
                <a:latin typeface="+mn-ea"/>
              </a:rPr>
              <a:t>梗塞や脳</a:t>
            </a:r>
            <a:r>
              <a:rPr lang="ja-JP" altLang="en-US" sz="1300" b="1" dirty="0" smtClean="0">
                <a:latin typeface="+mn-ea"/>
              </a:rPr>
              <a:t>外傷等の</a:t>
            </a:r>
            <a:r>
              <a:rPr lang="ja-JP" altLang="en-US" sz="1300" b="1" dirty="0">
                <a:latin typeface="+mn-ea"/>
              </a:rPr>
              <a:t>後遺症として生じることばの障害です。それまで自由に使って</a:t>
            </a:r>
            <a:r>
              <a:rPr lang="ja-JP" altLang="en-US" sz="1300" b="1" dirty="0" smtClean="0">
                <a:latin typeface="+mn-ea"/>
              </a:rPr>
              <a:t>いた</a:t>
            </a:r>
            <a:r>
              <a:rPr lang="ja-JP" altLang="en-US" sz="1300" b="1" u="sng" dirty="0" smtClean="0">
                <a:ln w="3175">
                  <a:solidFill>
                    <a:schemeClr val="tx1"/>
                  </a:solidFill>
                </a:ln>
                <a:latin typeface="+mn-ea"/>
              </a:rPr>
              <a:t>「読む」「書く」「聞く」「話す」</a:t>
            </a:r>
            <a:r>
              <a:rPr lang="ja-JP" altLang="en-US" sz="1300" b="1" u="sng" dirty="0">
                <a:ln w="3175">
                  <a:solidFill>
                    <a:schemeClr val="tx1"/>
                  </a:solidFill>
                </a:ln>
                <a:latin typeface="+mn-ea"/>
              </a:rPr>
              <a:t>ということばの機能が低下</a:t>
            </a:r>
            <a:r>
              <a:rPr lang="ja-JP" altLang="en-US" sz="1300" b="1" dirty="0">
                <a:latin typeface="+mn-ea"/>
              </a:rPr>
              <a:t>した</a:t>
            </a:r>
            <a:r>
              <a:rPr lang="ja-JP" altLang="en-US" sz="1300" b="1" dirty="0" smtClean="0">
                <a:latin typeface="+mn-ea"/>
              </a:rPr>
              <a:t>状態のことです。</a:t>
            </a:r>
            <a:endParaRPr lang="en-US" altLang="ja-JP" sz="1300" b="1" dirty="0" smtClean="0">
              <a:latin typeface="+mn-ea"/>
            </a:endParaRPr>
          </a:p>
          <a:p>
            <a:pPr algn="l"/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200" b="1" dirty="0" smtClean="0">
                <a:latin typeface="+mn-ea"/>
              </a:rPr>
              <a:t>例）相手の言葉が理解できない、言いたい言葉が出てこない、文字が書けない等</a:t>
            </a:r>
            <a:r>
              <a:rPr lang="en-US" altLang="ja-JP" sz="1200" b="1" dirty="0" smtClean="0">
                <a:latin typeface="+mn-ea"/>
              </a:rPr>
              <a:t/>
            </a:r>
            <a:br>
              <a:rPr lang="en-US" altLang="ja-JP" sz="1200" b="1" dirty="0" smtClean="0">
                <a:latin typeface="+mn-ea"/>
              </a:rPr>
            </a:br>
            <a:r>
              <a:rPr lang="ja-JP" altLang="en-US" sz="1200" b="1" dirty="0" smtClean="0">
                <a:latin typeface="+mn-ea"/>
              </a:rPr>
              <a:t>　　　</a:t>
            </a:r>
            <a:r>
              <a:rPr lang="ja-JP" altLang="en-US" sz="1000" b="1" dirty="0" smtClean="0">
                <a:latin typeface="+mn-ea"/>
              </a:rPr>
              <a:t> ＊</a:t>
            </a:r>
            <a:r>
              <a:rPr lang="ja-JP" altLang="en-US" sz="1000" b="1" dirty="0" smtClean="0">
                <a:latin typeface="+mn-ea"/>
              </a:rPr>
              <a:t>症状</a:t>
            </a:r>
            <a:r>
              <a:rPr lang="ja-JP" altLang="en-US" sz="1000" b="1" dirty="0" smtClean="0">
                <a:latin typeface="+mn-ea"/>
              </a:rPr>
              <a:t>や重症度は人によって異なります</a:t>
            </a:r>
            <a:endParaRPr lang="en-US" altLang="ja-JP" sz="1000" b="1" dirty="0" smtClean="0">
              <a:latin typeface="+mn-ea"/>
            </a:endParaRP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329887" y="3137601"/>
            <a:ext cx="6192000" cy="357834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失語症者向け意思疎通支援とは？</a:t>
            </a:r>
            <a:endParaRPr lang="ja-JP" altLang="en-US" sz="1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341156" y="3495436"/>
            <a:ext cx="6163200" cy="222726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300" dirty="0"/>
              <a:t>　</a:t>
            </a:r>
            <a:r>
              <a:rPr lang="ja-JP" altLang="en-US" sz="1300" b="1" dirty="0" smtClean="0">
                <a:latin typeface="+mn-ea"/>
              </a:rPr>
              <a:t>失語症</a:t>
            </a:r>
            <a:r>
              <a:rPr lang="ja-JP" altLang="en-US" sz="1300" b="1" dirty="0">
                <a:latin typeface="+mn-ea"/>
              </a:rPr>
              <a:t>で</a:t>
            </a:r>
            <a:r>
              <a:rPr lang="ja-JP" altLang="en-US" sz="1300" b="1" dirty="0" smtClean="0">
                <a:latin typeface="+mn-ea"/>
              </a:rPr>
              <a:t>意思疎通が難しい方が、</a:t>
            </a:r>
            <a:r>
              <a:rPr lang="ja-JP" altLang="en-US" sz="1300" b="1" u="sng" dirty="0" smtClean="0">
                <a:ln w="3175">
                  <a:solidFill>
                    <a:schemeClr val="tx1"/>
                  </a:solidFill>
                </a:ln>
                <a:latin typeface="+mn-ea"/>
              </a:rPr>
              <a:t>円滑にコミュニケーションできるよう支援</a:t>
            </a:r>
            <a:r>
              <a:rPr lang="ja-JP" altLang="en-US" sz="1300" b="1" dirty="0" smtClean="0">
                <a:latin typeface="+mn-ea"/>
              </a:rPr>
              <a:t>しま</a:t>
            </a:r>
            <a:r>
              <a:rPr lang="ja-JP" altLang="en-US" sz="1300" b="1" dirty="0">
                <a:latin typeface="+mn-ea"/>
              </a:rPr>
              <a:t>す</a:t>
            </a:r>
            <a:r>
              <a:rPr lang="ja-JP" altLang="en-US" sz="1300" b="1" dirty="0" smtClean="0">
                <a:latin typeface="+mn-ea"/>
              </a:rPr>
              <a:t>。</a:t>
            </a:r>
            <a:r>
              <a:rPr lang="en-US" altLang="ja-JP" sz="1300" b="1" dirty="0" smtClean="0">
                <a:latin typeface="+mn-ea"/>
              </a:rPr>
              <a:t/>
            </a:r>
            <a:br>
              <a:rPr lang="en-US" altLang="ja-JP" sz="1300" b="1" dirty="0" smtClean="0">
                <a:latin typeface="+mn-ea"/>
              </a:rPr>
            </a:br>
            <a:r>
              <a:rPr lang="ja-JP" altLang="en-US" sz="1300" b="1" dirty="0" smtClean="0">
                <a:latin typeface="+mn-ea"/>
              </a:rPr>
              <a:t>　意思</a:t>
            </a:r>
            <a:r>
              <a:rPr lang="ja-JP" altLang="en-US" sz="1300" b="1" dirty="0">
                <a:latin typeface="+mn-ea"/>
              </a:rPr>
              <a:t>疎通支援者は</a:t>
            </a:r>
            <a:r>
              <a:rPr lang="ja-JP" altLang="en-US" sz="1300" b="1" dirty="0" smtClean="0">
                <a:latin typeface="+mn-ea"/>
              </a:rPr>
              <a:t>、「和歌山県失語症者向け</a:t>
            </a:r>
            <a:r>
              <a:rPr lang="ja-JP" altLang="en-US" sz="1300" b="1" dirty="0">
                <a:latin typeface="+mn-ea"/>
              </a:rPr>
              <a:t>意思疎通支援者養成</a:t>
            </a:r>
            <a:r>
              <a:rPr lang="ja-JP" altLang="en-US" sz="1300" b="1" dirty="0" smtClean="0">
                <a:latin typeface="+mn-ea"/>
              </a:rPr>
              <a:t>研修」を</a:t>
            </a:r>
            <a:r>
              <a:rPr lang="ja-JP" altLang="en-US" sz="1300" b="1" dirty="0">
                <a:latin typeface="+mn-ea"/>
              </a:rPr>
              <a:t>修</a:t>
            </a:r>
            <a:r>
              <a:rPr lang="ja-JP" altLang="en-US" sz="1300" b="1" dirty="0" smtClean="0">
                <a:latin typeface="+mn-ea"/>
              </a:rPr>
              <a:t>了し、失語症</a:t>
            </a:r>
            <a:r>
              <a:rPr lang="ja-JP" altLang="en-US" sz="1300" b="1" dirty="0" smtClean="0">
                <a:latin typeface="+mn-ea"/>
              </a:rPr>
              <a:t>の方</a:t>
            </a:r>
            <a:r>
              <a:rPr lang="ja-JP" altLang="en-US" sz="1300" b="1" dirty="0" smtClean="0">
                <a:latin typeface="+mn-ea"/>
              </a:rPr>
              <a:t>の意思疎通</a:t>
            </a:r>
            <a:r>
              <a:rPr lang="ja-JP" altLang="en-US" sz="1300" b="1" dirty="0">
                <a:latin typeface="+mn-ea"/>
              </a:rPr>
              <a:t>支援</a:t>
            </a:r>
            <a:r>
              <a:rPr lang="ja-JP" altLang="en-US" sz="1300" b="1" dirty="0" smtClean="0">
                <a:latin typeface="+mn-ea"/>
              </a:rPr>
              <a:t>について、一定の知識と技能を有しています。</a:t>
            </a:r>
            <a:endParaRPr lang="en-US" altLang="ja-JP" sz="1300" b="1" dirty="0">
              <a:latin typeface="+mn-ea"/>
            </a:endParaRPr>
          </a:p>
          <a:p>
            <a:pPr algn="l">
              <a:lnSpc>
                <a:spcPts val="100"/>
              </a:lnSpc>
            </a:pPr>
            <a:endParaRPr lang="en-US" altLang="ja-JP" sz="200" b="1" dirty="0" smtClean="0">
              <a:latin typeface="+mn-ea"/>
            </a:endParaRPr>
          </a:p>
          <a:p>
            <a:pPr algn="l">
              <a:lnSpc>
                <a:spcPts val="800"/>
              </a:lnSpc>
            </a:pPr>
            <a:r>
              <a:rPr lang="ja-JP" altLang="en-US" sz="1200" dirty="0" smtClean="0">
                <a:ln w="12700">
                  <a:solidFill>
                    <a:srgbClr val="006600"/>
                  </a:solidFill>
                </a:ln>
                <a:solidFill>
                  <a:srgbClr val="006600"/>
                </a:solidFill>
                <a:latin typeface="+mn-ea"/>
              </a:rPr>
              <a:t>　</a:t>
            </a:r>
            <a:r>
              <a:rPr lang="en-US" altLang="ja-JP" sz="1200" b="1" dirty="0" smtClean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【</a:t>
            </a:r>
            <a:r>
              <a:rPr lang="ja-JP" altLang="en-US" sz="1200" b="1" dirty="0" smtClean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こんな時に支援が受けられます（例）</a:t>
            </a:r>
            <a:r>
              <a:rPr lang="en-US" altLang="ja-JP" sz="1200" b="1" dirty="0" smtClean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】</a:t>
            </a:r>
          </a:p>
          <a:p>
            <a:pPr algn="l">
              <a:lnSpc>
                <a:spcPts val="800"/>
              </a:lnSpc>
            </a:pPr>
            <a:r>
              <a:rPr lang="ja-JP" altLang="en-US" sz="1200" b="1" dirty="0" smtClean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　　・</a:t>
            </a:r>
            <a:r>
              <a:rPr lang="ja-JP" altLang="en-US" sz="1200" b="1" dirty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銀行や役所へ手続きに行くとき</a:t>
            </a:r>
            <a:endParaRPr lang="en-US" altLang="ja-JP" sz="1200" b="1" dirty="0">
              <a:ln w="12700">
                <a:noFill/>
              </a:ln>
              <a:solidFill>
                <a:srgbClr val="006600"/>
              </a:solidFill>
              <a:latin typeface="+mn-ea"/>
            </a:endParaRPr>
          </a:p>
          <a:p>
            <a:pPr algn="l">
              <a:lnSpc>
                <a:spcPts val="800"/>
              </a:lnSpc>
            </a:pPr>
            <a:r>
              <a:rPr lang="ja-JP" altLang="en-US" sz="1200" b="1" dirty="0" smtClean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　　・</a:t>
            </a:r>
            <a:r>
              <a:rPr lang="ja-JP" altLang="en-US" sz="1200" b="1" dirty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公共交通機関を使って外出するとき</a:t>
            </a:r>
            <a:endParaRPr lang="en-US" altLang="ja-JP" sz="1200" b="1" dirty="0">
              <a:ln w="12700">
                <a:noFill/>
              </a:ln>
              <a:solidFill>
                <a:srgbClr val="006600"/>
              </a:solidFill>
              <a:latin typeface="+mn-ea"/>
            </a:endParaRPr>
          </a:p>
          <a:p>
            <a:pPr algn="l">
              <a:lnSpc>
                <a:spcPts val="800"/>
              </a:lnSpc>
            </a:pPr>
            <a:r>
              <a:rPr lang="ja-JP" altLang="en-US" sz="1200" b="1" dirty="0" smtClean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　　・</a:t>
            </a:r>
            <a:r>
              <a:rPr lang="ja-JP" altLang="en-US" sz="1200" b="1" dirty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失語症者友の</a:t>
            </a:r>
            <a:r>
              <a:rPr lang="ja-JP" altLang="en-US" sz="1200" b="1" dirty="0" smtClean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会に参加するとき</a:t>
            </a:r>
            <a:endParaRPr lang="en-US" altLang="ja-JP" sz="1200" b="1" dirty="0" smtClean="0">
              <a:ln w="12700">
                <a:noFill/>
              </a:ln>
              <a:solidFill>
                <a:srgbClr val="006600"/>
              </a:solidFill>
              <a:latin typeface="+mn-ea"/>
            </a:endParaRPr>
          </a:p>
          <a:p>
            <a:pPr algn="l">
              <a:lnSpc>
                <a:spcPts val="800"/>
              </a:lnSpc>
            </a:pPr>
            <a:r>
              <a:rPr lang="ja-JP" altLang="en-US" sz="1100" b="1" dirty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 </a:t>
            </a:r>
            <a:r>
              <a:rPr lang="ja-JP" altLang="en-US" sz="1100" b="1" dirty="0" smtClean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　　</a:t>
            </a:r>
            <a:r>
              <a:rPr lang="ja-JP" altLang="en-US" sz="1000" b="1" dirty="0" smtClean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＊</a:t>
            </a:r>
            <a:r>
              <a:rPr lang="ja-JP" altLang="en-US" sz="1000" b="1" dirty="0">
                <a:ln w="12700">
                  <a:noFill/>
                </a:ln>
                <a:solidFill>
                  <a:srgbClr val="006600"/>
                </a:solidFill>
                <a:latin typeface="+mn-ea"/>
              </a:rPr>
              <a:t>通勤等の通年・長期に渡る場合や営業活動に関わる場合等は利用できません</a:t>
            </a: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20197" y="5889904"/>
            <a:ext cx="6192000" cy="3564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</a:t>
            </a:r>
            <a:r>
              <a:rPr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利用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方法</a:t>
            </a:r>
            <a:endParaRPr lang="ja-JP" altLang="en-US" sz="1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22046" y="8845281"/>
            <a:ext cx="6201585" cy="924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　　 </a:t>
            </a:r>
            <a:r>
              <a:rPr lang="en-US" altLang="ja-JP" sz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【</a:t>
            </a:r>
            <a:r>
              <a:rPr lang="ja-JP" altLang="en-US" sz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お申込み・お問合せ先</a:t>
            </a:r>
            <a:r>
              <a:rPr lang="en-US" altLang="ja-JP" sz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】</a:t>
            </a:r>
          </a:p>
          <a:p>
            <a:r>
              <a:rPr lang="en-US" altLang="ja-JP" sz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altLang="ja-JP" sz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                  </a:t>
            </a:r>
            <a:r>
              <a:rPr lang="ja-JP" altLang="en-US" sz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ja-JP" altLang="en-US" sz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（一社）和歌山県言語聴覚士会（紀和病院</a:t>
            </a:r>
            <a:r>
              <a:rPr lang="ja-JP" altLang="en-US" sz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ﾘﾊﾋﾞﾘﾃｰｼｮﾝ</a:t>
            </a:r>
            <a:r>
              <a:rPr lang="ja-JP" altLang="en-US" sz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部内）　担当：尾藤</a:t>
            </a:r>
            <a:endParaRPr lang="en-US" altLang="ja-JP" sz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r>
              <a:rPr lang="ja-JP" altLang="en-US" sz="14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　　　　   </a:t>
            </a:r>
            <a:r>
              <a:rPr lang="en-US" altLang="ja-JP" sz="14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altLang="ja-JP" sz="1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 </a:t>
            </a:r>
            <a:r>
              <a:rPr lang="en-US" altLang="ja-JP" sz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0736-34-1317</a:t>
            </a:r>
            <a:r>
              <a:rPr lang="ja-JP" altLang="en-US" sz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　　　</a:t>
            </a:r>
            <a:r>
              <a:rPr lang="en-US" altLang="ja-JP" sz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0736‐34‐2614</a:t>
            </a:r>
            <a:r>
              <a:rPr lang="ja-JP" altLang="en-US" sz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　　　</a:t>
            </a:r>
            <a:r>
              <a:rPr lang="en-US" altLang="ja-JP" sz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wst_comm_sprt@yahoo.co.jp</a:t>
            </a:r>
          </a:p>
          <a:p>
            <a:pPr algn="r"/>
            <a:r>
              <a:rPr lang="ja-JP" altLang="en-US" sz="105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（和歌山県委託事業）</a:t>
            </a:r>
            <a:endParaRPr lang="en-US" altLang="ja-JP" sz="105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35" y="8958933"/>
            <a:ext cx="670703" cy="696768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048" y="9390536"/>
            <a:ext cx="146467" cy="152159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099" y="9393099"/>
            <a:ext cx="144000" cy="149596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410" y="9391817"/>
            <a:ext cx="144000" cy="14959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 rot="21433439">
            <a:off x="10266" y="263911"/>
            <a:ext cx="2493887" cy="4843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＼ 利用登録受付中 ／</a:t>
            </a:r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451" y="4595166"/>
            <a:ext cx="641974" cy="643584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689" y="4577171"/>
            <a:ext cx="781867" cy="661579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200" y="4447278"/>
            <a:ext cx="747607" cy="772721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807" y="37633"/>
            <a:ext cx="1373485" cy="346771"/>
          </a:xfrm>
          <a:prstGeom prst="rect">
            <a:avLst/>
          </a:prstGeom>
        </p:spPr>
      </p:pic>
      <p:sp>
        <p:nvSpPr>
          <p:cNvPr id="33" name="四角形吹き出し 32"/>
          <p:cNvSpPr/>
          <p:nvPr/>
        </p:nvSpPr>
        <p:spPr>
          <a:xfrm>
            <a:off x="2192870" y="7448556"/>
            <a:ext cx="1044000" cy="252000"/>
          </a:xfrm>
          <a:prstGeom prst="wedgeRectCallout">
            <a:avLst>
              <a:gd name="adj1" fmla="val -58759"/>
              <a:gd name="adj2" fmla="val 4974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b="1" dirty="0" smtClean="0">
                <a:ln w="12700">
                  <a:solidFill>
                    <a:srgbClr val="FF3300"/>
                  </a:solidFill>
                </a:ln>
                <a:solidFill>
                  <a:srgbClr val="FF3300"/>
                </a:solidFill>
                <a:latin typeface="+mj-ea"/>
                <a:ea typeface="+mj-ea"/>
              </a:rPr>
              <a:t>30</a:t>
            </a:r>
            <a:r>
              <a:rPr lang="ja-JP" altLang="en-US" sz="1100" b="1" dirty="0" smtClean="0">
                <a:ln w="12700">
                  <a:solidFill>
                    <a:srgbClr val="FF3300"/>
                  </a:solidFill>
                </a:ln>
                <a:solidFill>
                  <a:srgbClr val="FF3300"/>
                </a:solidFill>
                <a:latin typeface="+mj-ea"/>
                <a:ea typeface="+mj-ea"/>
              </a:rPr>
              <a:t>日前までに</a:t>
            </a:r>
            <a:endParaRPr kumimoji="1" lang="ja-JP" altLang="en-US" sz="1100" b="1" dirty="0">
              <a:ln w="12700">
                <a:solidFill>
                  <a:srgbClr val="FF3300"/>
                </a:solidFill>
              </a:ln>
              <a:solidFill>
                <a:srgbClr val="FF3300"/>
              </a:solidFill>
              <a:latin typeface="+mj-ea"/>
              <a:ea typeface="+mj-ea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4597214" y="6581217"/>
            <a:ext cx="1967078" cy="1507759"/>
            <a:chOff x="4488217" y="6717534"/>
            <a:chExt cx="1967078" cy="1507759"/>
          </a:xfrm>
        </p:grpSpPr>
        <p:sp>
          <p:nvSpPr>
            <p:cNvPr id="35" name="右矢印 34"/>
            <p:cNvSpPr/>
            <p:nvPr/>
          </p:nvSpPr>
          <p:spPr>
            <a:xfrm rot="1187922">
              <a:off x="5022237" y="7270560"/>
              <a:ext cx="564418" cy="293122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6" name="図 35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8217" y="6717534"/>
              <a:ext cx="712847" cy="718246"/>
            </a:xfrm>
            <a:prstGeom prst="rect">
              <a:avLst/>
            </a:prstGeom>
          </p:spPr>
        </p:pic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3419" y="6894997"/>
              <a:ext cx="380118" cy="387194"/>
            </a:xfrm>
            <a:prstGeom prst="rect">
              <a:avLst/>
            </a:prstGeom>
          </p:spPr>
        </p:pic>
        <p:sp>
          <p:nvSpPr>
            <p:cNvPr id="38" name="正方形/長方形 37"/>
            <p:cNvSpPr/>
            <p:nvPr/>
          </p:nvSpPr>
          <p:spPr>
            <a:xfrm>
              <a:off x="5343525" y="7928267"/>
              <a:ext cx="1111770" cy="2970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700" b="1" dirty="0" smtClean="0">
                  <a:solidFill>
                    <a:schemeClr val="tx1"/>
                  </a:solidFill>
                </a:rPr>
                <a:t>県</a:t>
              </a:r>
              <a:r>
                <a:rPr lang="ja-JP" altLang="en-US" sz="700" b="1" dirty="0">
                  <a:solidFill>
                    <a:schemeClr val="tx1"/>
                  </a:solidFill>
                </a:rPr>
                <a:t>言語</a:t>
              </a:r>
              <a:r>
                <a:rPr lang="ja-JP" altLang="en-US" sz="700" b="1" dirty="0" smtClean="0">
                  <a:solidFill>
                    <a:schemeClr val="tx1"/>
                  </a:solidFill>
                </a:rPr>
                <a:t>聴覚士</a:t>
              </a:r>
              <a:r>
                <a:rPr lang="ja-JP" altLang="en-US" sz="700" b="1" dirty="0">
                  <a:solidFill>
                    <a:schemeClr val="tx1"/>
                  </a:solidFill>
                </a:rPr>
                <a:t>会</a:t>
              </a:r>
              <a:endParaRPr kumimoji="1" lang="ja-JP" altLang="en-US" sz="700" b="1" dirty="0">
                <a:solidFill>
                  <a:schemeClr val="tx1"/>
                </a:solidFill>
              </a:endParaRPr>
            </a:p>
          </p:txBody>
        </p:sp>
        <p:pic>
          <p:nvPicPr>
            <p:cNvPr id="39" name="Picture 2" descr="事務所のイラスト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450" y="7323018"/>
              <a:ext cx="658099" cy="6721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9595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672</TotalTime>
  <Words>420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失語症者向け 意思疎通支援者派遣事業</dc:title>
  <dc:creator>128708</dc:creator>
  <cp:lastModifiedBy>128708</cp:lastModifiedBy>
  <cp:revision>74</cp:revision>
  <cp:lastPrinted>2022-08-17T01:06:22Z</cp:lastPrinted>
  <dcterms:created xsi:type="dcterms:W3CDTF">2020-12-18T06:35:57Z</dcterms:created>
  <dcterms:modified xsi:type="dcterms:W3CDTF">2022-08-17T01:34:58Z</dcterms:modified>
</cp:coreProperties>
</file>